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5"/>
  </p:notesMasterIdLst>
  <p:handoutMasterIdLst>
    <p:handoutMasterId r:id="rId26"/>
  </p:handoutMasterIdLst>
  <p:sldIdLst>
    <p:sldId id="256" r:id="rId2"/>
    <p:sldId id="292" r:id="rId3"/>
    <p:sldId id="293" r:id="rId4"/>
    <p:sldId id="257" r:id="rId5"/>
    <p:sldId id="277" r:id="rId6"/>
    <p:sldId id="258" r:id="rId7"/>
    <p:sldId id="276" r:id="rId8"/>
    <p:sldId id="278" r:id="rId9"/>
    <p:sldId id="279" r:id="rId10"/>
    <p:sldId id="280" r:id="rId11"/>
    <p:sldId id="281" r:id="rId12"/>
    <p:sldId id="282" r:id="rId13"/>
    <p:sldId id="283" r:id="rId14"/>
    <p:sldId id="284" r:id="rId15"/>
    <p:sldId id="285" r:id="rId16"/>
    <p:sldId id="286" r:id="rId17"/>
    <p:sldId id="287" r:id="rId18"/>
    <p:sldId id="288" r:id="rId19"/>
    <p:sldId id="289" r:id="rId20"/>
    <p:sldId id="290" r:id="rId21"/>
    <p:sldId id="291" r:id="rId22"/>
    <p:sldId id="294" r:id="rId23"/>
    <p:sldId id="295" r:id="rId24"/>
  </p:sldIdLst>
  <p:sldSz cx="6858000" cy="9144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8" d="100"/>
          <a:sy n="78" d="100"/>
        </p:scale>
        <p:origin x="-1488" y="-84"/>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6B4921D2-4C10-4807-BB47-8C278AFA18F4}" type="datetimeFigureOut">
              <a:rPr lang="en-GB" smtClean="0"/>
              <a:pPr/>
              <a:t>05/11/2012</a:t>
            </a:fld>
            <a:endParaRPr lang="en-GB"/>
          </a:p>
        </p:txBody>
      </p:sp>
      <p:sp>
        <p:nvSpPr>
          <p:cNvPr id="4" name="Footer Placeholder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5" name="Slide Number Placehold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6A5AC5ED-3CDE-475F-8181-42FECE147A1C}" type="slidenum">
              <a:rPr lang="en-GB" smtClean="0"/>
              <a:pPr/>
              <a:t>‹#›</a:t>
            </a:fld>
            <a:endParaRPr lang="en-GB"/>
          </a:p>
        </p:txBody>
      </p:sp>
    </p:spTree>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2A124859-F0CD-4A7C-BE37-F5F91AC8758E}" type="datetimeFigureOut">
              <a:rPr lang="en-GB" smtClean="0"/>
              <a:pPr/>
              <a:t>05/11/2012</a:t>
            </a:fld>
            <a:endParaRPr lang="en-GB"/>
          </a:p>
        </p:txBody>
      </p:sp>
      <p:sp>
        <p:nvSpPr>
          <p:cNvPr id="4" name="Slide Image Placeholder 3"/>
          <p:cNvSpPr>
            <a:spLocks noGrp="1" noRot="1" noChangeAspect="1"/>
          </p:cNvSpPr>
          <p:nvPr>
            <p:ph type="sldImg" idx="2"/>
          </p:nvPr>
        </p:nvSpPr>
        <p:spPr>
          <a:xfrm>
            <a:off x="1939925" y="744538"/>
            <a:ext cx="27892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CAA436A8-AC52-4052-B8C9-C54F8FB31C58}" type="slidenum">
              <a:rPr lang="en-GB" smtClean="0"/>
              <a:pPr/>
              <a:t>‹#›</a:t>
            </a:fld>
            <a:endParaRPr lang="en-GB"/>
          </a:p>
        </p:txBody>
      </p:sp>
    </p:spTree>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14</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15</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16</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17</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18</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19</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20</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21</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4</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22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23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5</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6</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7</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8</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9</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10</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11</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GB"/>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7A85E8B-3DC3-471C-B357-AB88356E49B2}" type="datetime1">
              <a:rPr lang="en-GB" smtClean="0"/>
              <a:pPr/>
              <a:t>05/11/2012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7241DF0-4498-494E-90E7-C1B8F010B2B2}" type="datetime1">
              <a:rPr lang="en-GB" smtClean="0"/>
              <a:pPr/>
              <a:t>05/11/2012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74A9865-99D6-4344-A17E-BA31634E6869}" type="datetime1">
              <a:rPr lang="en-GB" smtClean="0"/>
              <a:pPr/>
              <a:t>05/11/2012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4B93DAC-4FE0-4D4A-8E46-50D2A5DB53CB}" type="datetime1">
              <a:rPr lang="en-GB" smtClean="0"/>
              <a:pPr/>
              <a:t>05/11/2012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08AE96-1ABE-4705-AA41-084E702D7F96}" type="datetime1">
              <a:rPr lang="en-GB" smtClean="0"/>
              <a:pPr/>
              <a:t>05/11/2012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F0DE534-739A-433F-B8A3-9644189ACD7A}" type="datetime1">
              <a:rPr lang="en-GB" smtClean="0"/>
              <a:pPr/>
              <a:t>05/11/2012</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66E8EFD-F424-46F4-A7E6-1D637B086958}" type="datetime1">
              <a:rPr lang="en-GB" smtClean="0"/>
              <a:pPr/>
              <a:t>05/11/2012</a:t>
            </a:fld>
            <a:endParaRPr lang="en-GB"/>
          </a:p>
        </p:txBody>
      </p:sp>
      <p:sp>
        <p:nvSpPr>
          <p:cNvPr id="8" name="Footer Placeholder 7"/>
          <p:cNvSpPr>
            <a:spLocks noGrp="1"/>
          </p:cNvSpPr>
          <p:nvPr>
            <p:ph type="ftr" sz="quarter" idx="11"/>
          </p:nvPr>
        </p:nvSpPr>
        <p:spPr/>
        <p:txBody>
          <a:bodyPr/>
          <a:lstStyle/>
          <a:p>
            <a:r>
              <a:rPr lang="en-GB" smtClean="0"/>
              <a:t>RUSSIA IN REVOLUTION 1917-1924</a:t>
            </a:r>
            <a:endParaRPr lang="en-GB"/>
          </a:p>
        </p:txBody>
      </p:sp>
      <p:sp>
        <p:nvSpPr>
          <p:cNvPr id="9" name="Slide Number Placeholder 8"/>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7BAECE5-B98D-4414-BA0D-F2D5E8AFF6FF}" type="datetime1">
              <a:rPr lang="en-GB" smtClean="0"/>
              <a:pPr/>
              <a:t>05/11/2012</a:t>
            </a:fld>
            <a:endParaRPr lang="en-GB"/>
          </a:p>
        </p:txBody>
      </p:sp>
      <p:sp>
        <p:nvSpPr>
          <p:cNvPr id="4" name="Footer Placeholder 3"/>
          <p:cNvSpPr>
            <a:spLocks noGrp="1"/>
          </p:cNvSpPr>
          <p:nvPr>
            <p:ph type="ftr" sz="quarter" idx="11"/>
          </p:nvPr>
        </p:nvSpPr>
        <p:spPr/>
        <p:txBody>
          <a:bodyPr/>
          <a:lstStyle/>
          <a:p>
            <a:r>
              <a:rPr lang="en-GB" smtClean="0"/>
              <a:t>RUSSIA IN REVOLUTION 1917-1924</a:t>
            </a:r>
            <a:endParaRPr lang="en-GB"/>
          </a:p>
        </p:txBody>
      </p:sp>
      <p:sp>
        <p:nvSpPr>
          <p:cNvPr id="5" name="Slide Number Placeholder 4"/>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9749DC-D3FD-4015-900C-6F060CE642AE}" type="datetime1">
              <a:rPr lang="en-GB" smtClean="0"/>
              <a:pPr/>
              <a:t>05/11/2012</a:t>
            </a:fld>
            <a:endParaRPr lang="en-GB"/>
          </a:p>
        </p:txBody>
      </p:sp>
      <p:sp>
        <p:nvSpPr>
          <p:cNvPr id="3" name="Footer Placeholder 2"/>
          <p:cNvSpPr>
            <a:spLocks noGrp="1"/>
          </p:cNvSpPr>
          <p:nvPr>
            <p:ph type="ftr" sz="quarter" idx="11"/>
          </p:nvPr>
        </p:nvSpPr>
        <p:spPr/>
        <p:txBody>
          <a:bodyPr/>
          <a:lstStyle/>
          <a:p>
            <a:r>
              <a:rPr lang="en-GB" smtClean="0"/>
              <a:t>RUSSIA IN REVOLUTION 1917-1924</a:t>
            </a:r>
            <a:endParaRPr lang="en-GB"/>
          </a:p>
        </p:txBody>
      </p:sp>
      <p:sp>
        <p:nvSpPr>
          <p:cNvPr id="4" name="Slide Number Placeholder 3"/>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23162-24F2-4CB0-B098-0CFDB2A0A3B2}" type="datetime1">
              <a:rPr lang="en-GB" smtClean="0"/>
              <a:pPr/>
              <a:t>05/11/2012</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09636D-E4D4-4625-83D3-880E4CE4566C}" type="datetime1">
              <a:rPr lang="en-GB" smtClean="0"/>
              <a:pPr/>
              <a:t>05/11/2012</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F51FBCC2-C180-4705-9692-E37FB99A4A5A}" type="datetime1">
              <a:rPr lang="en-GB" smtClean="0"/>
              <a:pPr/>
              <a:t>05/11/2012</a:t>
            </a:fld>
            <a:endParaRPr lang="en-GB"/>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RUSSIA IN REVOLUTION 1917-1924</a:t>
            </a:r>
            <a:endParaRPr lang="en-GB"/>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7AA0AD32-EEB8-4EF7-946D-0C48487C5CB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68760" y="1781155"/>
            <a:ext cx="4320480" cy="5447645"/>
          </a:xfrm>
          <a:prstGeom prst="rect">
            <a:avLst/>
          </a:prstGeom>
          <a:noFill/>
        </p:spPr>
        <p:txBody>
          <a:bodyPr wrap="square" rtlCol="0">
            <a:spAutoFit/>
          </a:bodyPr>
          <a:lstStyle/>
          <a:p>
            <a:pPr algn="ctr"/>
            <a:r>
              <a:rPr lang="en-GB" sz="2800" b="1" dirty="0" smtClean="0">
                <a:latin typeface="Candara" pitchFamily="34" charset="0"/>
              </a:rPr>
              <a:t>HIGHFIELD HISTORY</a:t>
            </a:r>
          </a:p>
          <a:p>
            <a:pPr algn="ctr"/>
            <a:r>
              <a:rPr lang="en-GB" sz="2800" b="1" dirty="0" smtClean="0">
                <a:latin typeface="Candara" pitchFamily="34" charset="0"/>
              </a:rPr>
              <a:t>GCSE WORKBOOK</a:t>
            </a:r>
          </a:p>
          <a:p>
            <a:pPr algn="ctr"/>
            <a:endParaRPr lang="en-GB" sz="2000" dirty="0" smtClean="0">
              <a:latin typeface="Candara" pitchFamily="34" charset="0"/>
            </a:endParaRPr>
          </a:p>
          <a:p>
            <a:pPr algn="ctr"/>
            <a:r>
              <a:rPr lang="en-GB" sz="2400" b="1" dirty="0" smtClean="0">
                <a:latin typeface="Candara" pitchFamily="34" charset="0"/>
              </a:rPr>
              <a:t>RUSSIA DEPTH STUDY:</a:t>
            </a:r>
          </a:p>
          <a:p>
            <a:pPr lvl="0" algn="ctr"/>
            <a:r>
              <a:rPr kumimoji="0" lang="en-GB" sz="2400" b="0" i="1" u="none" strike="noStrike" cap="none" normalizeH="0" dirty="0" smtClean="0">
                <a:ln>
                  <a:noFill/>
                </a:ln>
                <a:solidFill>
                  <a:schemeClr val="tx1"/>
                </a:solidFill>
                <a:effectLst/>
                <a:latin typeface="Candara" pitchFamily="34" charset="0"/>
                <a:cs typeface="Arial" charset="0"/>
              </a:rPr>
              <a:t>Russia in Revolution 1917-1924</a:t>
            </a:r>
            <a:endParaRPr lang="en-GB" sz="2400" b="1" i="1" dirty="0">
              <a:latin typeface="Candara" pitchFamily="34" charset="0"/>
            </a:endParaRPr>
          </a:p>
          <a:p>
            <a:pPr algn="ctr"/>
            <a:endParaRPr lang="en-GB" sz="2000" dirty="0" smtClean="0">
              <a:latin typeface="Candara" pitchFamily="34" charset="0"/>
            </a:endParaRPr>
          </a:p>
          <a:p>
            <a:pPr algn="ctr"/>
            <a:r>
              <a:rPr lang="en-GB" sz="2400" b="1" dirty="0" smtClean="0">
                <a:latin typeface="Candara" pitchFamily="34" charset="0"/>
              </a:rPr>
              <a:t>BIG Question:</a:t>
            </a:r>
          </a:p>
          <a:p>
            <a:pPr algn="ctr"/>
            <a:r>
              <a:rPr kumimoji="0" lang="en-GB" sz="2400" i="1" u="none" strike="noStrike" cap="none" normalizeH="0" baseline="0" dirty="0" smtClean="0">
                <a:ln>
                  <a:noFill/>
                </a:ln>
                <a:solidFill>
                  <a:schemeClr val="tx1"/>
                </a:solidFill>
                <a:effectLst/>
                <a:latin typeface="Candara" pitchFamily="34" charset="0"/>
                <a:cs typeface="Arial" charset="0"/>
              </a:rPr>
              <a:t>How did the Bolsheviks manage to maintain control of Russia?</a:t>
            </a:r>
          </a:p>
          <a:p>
            <a:pPr algn="ctr"/>
            <a:endParaRPr lang="en-GB" sz="2000" b="1" dirty="0" smtClean="0">
              <a:latin typeface="Candara" pitchFamily="34" charset="0"/>
            </a:endParaRPr>
          </a:p>
          <a:p>
            <a:pPr algn="ctr"/>
            <a:r>
              <a:rPr lang="en-GB" sz="2000" b="1" dirty="0" smtClean="0">
                <a:latin typeface="Candara" pitchFamily="34" charset="0"/>
              </a:rPr>
              <a:t>(GRADE C Booklet)</a:t>
            </a:r>
          </a:p>
          <a:p>
            <a:pPr algn="ctr"/>
            <a:endParaRPr lang="en-GB" sz="2000" i="1" dirty="0" smtClean="0">
              <a:latin typeface="Candara" pitchFamily="34" charset="0"/>
            </a:endParaRPr>
          </a:p>
          <a:p>
            <a:pPr algn="ctr"/>
            <a:r>
              <a:rPr lang="en-GB" i="1" dirty="0" smtClean="0"/>
              <a:t>“Revolutions are always verbose.”</a:t>
            </a:r>
            <a:r>
              <a:rPr lang="en-GB" dirty="0" smtClean="0"/>
              <a:t/>
            </a:r>
            <a:br>
              <a:rPr lang="en-GB" dirty="0" smtClean="0"/>
            </a:br>
            <a:endParaRPr lang="en-GB" dirty="0" smtClean="0"/>
          </a:p>
          <a:p>
            <a:pPr algn="ctr"/>
            <a:r>
              <a:rPr lang="en-GB" b="1" dirty="0" smtClean="0"/>
              <a:t>Leon Trotsky (1879-1940)</a:t>
            </a:r>
            <a:r>
              <a:rPr lang="en-GB" dirty="0" smtClean="0"/>
              <a:t/>
            </a:r>
            <a:br>
              <a:rPr lang="en-GB" dirty="0" smtClean="0"/>
            </a:br>
            <a:endParaRPr lang="en-GB" dirty="0"/>
          </a:p>
        </p:txBody>
      </p:sp>
      <p:sp>
        <p:nvSpPr>
          <p:cNvPr id="46082" name="AutoShape 2"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0" y="-466725"/>
            <a:ext cx="1419225" cy="9493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46084" name="AutoShape 4"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0" y="-466725"/>
            <a:ext cx="1419225" cy="9493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46086" name="AutoShape 6"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0" y="-466725"/>
            <a:ext cx="1419225" cy="9493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46088" name="Picture 8" descr="http://upload.wikimedia.org/wikipedia/commons/thumb/6/63/Lenin-Trotsky_1920-05-20_Sverdlov_Square_(original).jpg/300px-Lenin-Trotsky_1920-05-20_Sverdlov_Square_(original).jpg"/>
          <p:cNvPicPr>
            <a:picLocks noChangeAspect="1" noChangeArrowheads="1"/>
          </p:cNvPicPr>
          <p:nvPr/>
        </p:nvPicPr>
        <p:blipFill>
          <a:blip r:embed="rId2"/>
          <a:srcRect/>
          <a:stretch>
            <a:fillRect/>
          </a:stretch>
        </p:blipFill>
        <p:spPr bwMode="auto">
          <a:xfrm>
            <a:off x="332656" y="395537"/>
            <a:ext cx="1800200" cy="1206078"/>
          </a:xfrm>
          <a:prstGeom prst="rect">
            <a:avLst/>
          </a:prstGeom>
          <a:noFill/>
        </p:spPr>
      </p:pic>
      <p:pic>
        <p:nvPicPr>
          <p:cNvPr id="46090" name="Picture 10" descr="http://t3.gstatic.com/images?q=tbn:ANd9GcSUp5mRViM4l4UHOq4LPC7LTLyatkknvEPwlk7SyONvSlxJM8rv"/>
          <p:cNvPicPr>
            <a:picLocks noChangeAspect="1" noChangeArrowheads="1"/>
          </p:cNvPicPr>
          <p:nvPr/>
        </p:nvPicPr>
        <p:blipFill>
          <a:blip r:embed="rId3"/>
          <a:srcRect/>
          <a:stretch>
            <a:fillRect/>
          </a:stretch>
        </p:blipFill>
        <p:spPr bwMode="auto">
          <a:xfrm>
            <a:off x="2780928" y="7158161"/>
            <a:ext cx="1277984" cy="1734319"/>
          </a:xfrm>
          <a:prstGeom prst="rect">
            <a:avLst/>
          </a:prstGeom>
          <a:noFill/>
        </p:spPr>
      </p:pic>
      <p:pic>
        <p:nvPicPr>
          <p:cNvPr id="46092" name="Picture 12" descr="http://t3.gstatic.com/images?q=tbn:ANd9GcTvaYcv7dZxao8K9j3tmqtq5lXU2N_VbGrjRGx7HMfl8k4yNqtBQQ"/>
          <p:cNvPicPr>
            <a:picLocks noChangeAspect="1" noChangeArrowheads="1"/>
          </p:cNvPicPr>
          <p:nvPr/>
        </p:nvPicPr>
        <p:blipFill>
          <a:blip r:embed="rId4"/>
          <a:srcRect/>
          <a:stretch>
            <a:fillRect/>
          </a:stretch>
        </p:blipFill>
        <p:spPr bwMode="auto">
          <a:xfrm>
            <a:off x="2204864" y="395537"/>
            <a:ext cx="1368152" cy="1196604"/>
          </a:xfrm>
          <a:prstGeom prst="rect">
            <a:avLst/>
          </a:prstGeom>
          <a:noFill/>
        </p:spPr>
      </p:pic>
      <p:pic>
        <p:nvPicPr>
          <p:cNvPr id="46094" name="Picture 14" descr="http://t2.gstatic.com/images?q=tbn:ANd9GcSyon7rVKiR-wkgsQ-rpPn3Q_68X688fp9VXg3-IhoiZZHtWJ8n"/>
          <p:cNvPicPr>
            <a:picLocks noChangeAspect="1" noChangeArrowheads="1"/>
          </p:cNvPicPr>
          <p:nvPr/>
        </p:nvPicPr>
        <p:blipFill>
          <a:blip r:embed="rId5"/>
          <a:srcRect/>
          <a:stretch>
            <a:fillRect/>
          </a:stretch>
        </p:blipFill>
        <p:spPr bwMode="auto">
          <a:xfrm>
            <a:off x="3645024" y="395536"/>
            <a:ext cx="1846766" cy="1224136"/>
          </a:xfrm>
          <a:prstGeom prst="rect">
            <a:avLst/>
          </a:prstGeom>
          <a:noFill/>
        </p:spPr>
      </p:pic>
      <p:pic>
        <p:nvPicPr>
          <p:cNvPr id="46096" name="Picture 16" descr="http://t2.gstatic.com/images?q=tbn:ANd9GcQ1qakvibpvGGovk-F8XT81BOIuvYAVaYOAchBwQWK5edWzGXliZQ"/>
          <p:cNvPicPr>
            <a:picLocks noChangeAspect="1" noChangeArrowheads="1"/>
          </p:cNvPicPr>
          <p:nvPr/>
        </p:nvPicPr>
        <p:blipFill>
          <a:blip r:embed="rId6"/>
          <a:srcRect/>
          <a:stretch>
            <a:fillRect/>
          </a:stretch>
        </p:blipFill>
        <p:spPr bwMode="auto">
          <a:xfrm>
            <a:off x="332656" y="7308303"/>
            <a:ext cx="2088232" cy="1420683"/>
          </a:xfrm>
          <a:prstGeom prst="rect">
            <a:avLst/>
          </a:prstGeom>
          <a:noFill/>
        </p:spPr>
      </p:pic>
      <p:pic>
        <p:nvPicPr>
          <p:cNvPr id="46098" name="Picture 18" descr="http://t3.gstatic.com/images?q=tbn:ANd9GcQGcnScvavQBjj8p_6KxWiMlIvj4VzIi2tRy4Z-MSZinaN0FeKH"/>
          <p:cNvPicPr>
            <a:picLocks noChangeAspect="1" noChangeArrowheads="1"/>
          </p:cNvPicPr>
          <p:nvPr/>
        </p:nvPicPr>
        <p:blipFill>
          <a:blip r:embed="rId7"/>
          <a:srcRect/>
          <a:stretch>
            <a:fillRect/>
          </a:stretch>
        </p:blipFill>
        <p:spPr bwMode="auto">
          <a:xfrm>
            <a:off x="4381816" y="7308304"/>
            <a:ext cx="2143528" cy="1440160"/>
          </a:xfrm>
          <a:prstGeom prst="rect">
            <a:avLst/>
          </a:prstGeom>
          <a:noFill/>
        </p:spPr>
      </p:pic>
      <p:pic>
        <p:nvPicPr>
          <p:cNvPr id="46100" name="Picture 20" descr="http://3.bp.blogspot.com/_FxwAAcmkxpk/TRjl7dMT2II/AAAAAAAACV0/UZ9jmfjHuS0/s1600/russian%2Brevolution%2B3.jpg"/>
          <p:cNvPicPr>
            <a:picLocks noChangeAspect="1" noChangeArrowheads="1"/>
          </p:cNvPicPr>
          <p:nvPr/>
        </p:nvPicPr>
        <p:blipFill>
          <a:blip r:embed="rId8" cstate="print"/>
          <a:srcRect/>
          <a:stretch>
            <a:fillRect/>
          </a:stretch>
        </p:blipFill>
        <p:spPr bwMode="auto">
          <a:xfrm>
            <a:off x="5589240" y="395536"/>
            <a:ext cx="884508" cy="1224136"/>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662994" y="4896036"/>
            <a:ext cx="8136110"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10</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8153400"/>
        </p:xfrm>
        <a:graphic>
          <a:graphicData uri="http://schemas.openxmlformats.org/drawingml/2006/table">
            <a:tbl>
              <a:tblPr firstRow="1" bandRow="1">
                <a:tableStyleId>{5C22544A-7EE6-4342-B048-85BDC9FD1C3A}</a:tableStyleId>
              </a:tblPr>
              <a:tblGrid>
                <a:gridCol w="6858000"/>
              </a:tblGrid>
              <a:tr h="205877">
                <a:tc>
                  <a:txBody>
                    <a:bodyPr/>
                    <a:lstStyle/>
                    <a:p>
                      <a:r>
                        <a:rPr lang="en-GB" sz="1100" dirty="0" smtClean="0">
                          <a:solidFill>
                            <a:schemeClr val="tx1"/>
                          </a:solidFill>
                        </a:rPr>
                        <a:t>Describe the events of the Bolshevik</a:t>
                      </a:r>
                      <a:r>
                        <a:rPr lang="en-GB" sz="1100" baseline="0" dirty="0" smtClean="0">
                          <a:solidFill>
                            <a:schemeClr val="tx1"/>
                          </a:solidFill>
                        </a:rPr>
                        <a:t> Revolution of November 1917</a:t>
                      </a:r>
                      <a:endParaRPr lang="en-GB"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t>What did the </a:t>
                      </a:r>
                      <a:r>
                        <a:rPr lang="en-GB" sz="1000" dirty="0" err="1" smtClean="0"/>
                        <a:t>Krondstadt</a:t>
                      </a:r>
                      <a:r>
                        <a:rPr lang="en-GB" sz="1000" baseline="0" dirty="0" smtClean="0"/>
                        <a:t> sailors do?</a:t>
                      </a: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t>What did the Red Guard 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t>What did the Women’s Death Battalion 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Describe the events of the Bolshevik</a:t>
                      </a:r>
                      <a:r>
                        <a:rPr lang="en-GB" sz="1200" b="1" baseline="0" dirty="0" smtClean="0"/>
                        <a:t> Revolution according to the film “</a:t>
                      </a:r>
                      <a:r>
                        <a:rPr lang="en-GB" sz="1200" b="1" baseline="0" dirty="0" err="1" smtClean="0"/>
                        <a:t>Oktyabr</a:t>
                      </a:r>
                      <a:r>
                        <a:rPr lang="en-GB" sz="1200" b="1" baseline="0" dirty="0" smtClean="0"/>
                        <a:t>” by </a:t>
                      </a:r>
                      <a:r>
                        <a:rPr lang="en-GB" sz="1200" b="1" dirty="0" smtClean="0"/>
                        <a:t>Eisenstein (1927)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Explain why there are such differences</a:t>
                      </a:r>
                      <a:r>
                        <a:rPr lang="en-GB" sz="1200" b="1" baseline="0" dirty="0" smtClean="0"/>
                        <a:t> between these two versions</a:t>
                      </a: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179512"/>
            <a:ext cx="5976664" cy="338554"/>
          </a:xfrm>
          <a:prstGeom prst="rect">
            <a:avLst/>
          </a:prstGeom>
          <a:noFill/>
        </p:spPr>
        <p:txBody>
          <a:bodyPr wrap="square" lIns="91440" tIns="45720" rIns="91440" bIns="45720">
            <a:spAutoFit/>
          </a:bodyPr>
          <a:lstStyle/>
          <a:p>
            <a:pPr algn="ctr"/>
            <a:r>
              <a:rPr lang="en-US" sz="16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Bolshevik Revolution</a:t>
            </a:r>
            <a:endParaRPr lang="en-US" sz="16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7" name="Rectangle 6"/>
          <p:cNvSpPr/>
          <p:nvPr/>
        </p:nvSpPr>
        <p:spPr>
          <a:xfrm>
            <a:off x="404664" y="396697"/>
            <a:ext cx="5976664" cy="430887"/>
          </a:xfrm>
          <a:prstGeom prst="rect">
            <a:avLst/>
          </a:prstGeom>
          <a:noFill/>
        </p:spPr>
        <p:txBody>
          <a:bodyPr wrap="square" lIns="91440" tIns="45720" rIns="91440" bIns="45720">
            <a:spAutoFit/>
          </a:bodyPr>
          <a:lstStyle/>
          <a:p>
            <a:r>
              <a:rPr lang="en-US" sz="11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Describe the events of October 1917</a:t>
            </a:r>
            <a:r>
              <a:rPr lang="en-US" sz="11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1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1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Explain why the Bolsheviks exaggerated the storming of the Winter Palace</a:t>
            </a:r>
            <a:endParaRPr lang="en-US" sz="11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753147" y="4985395"/>
            <a:ext cx="8316416"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11</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683568"/>
          <a:ext cx="6858000" cy="8412480"/>
        </p:xfrm>
        <a:graphic>
          <a:graphicData uri="http://schemas.openxmlformats.org/drawingml/2006/table">
            <a:tbl>
              <a:tblPr firstRow="1" bandRow="1">
                <a:tableStyleId>{5C22544A-7EE6-4342-B048-85BDC9FD1C3A}</a:tableStyleId>
              </a:tblPr>
              <a:tblGrid>
                <a:gridCol w="6858000"/>
              </a:tblGrid>
              <a:tr h="267269">
                <a:tc>
                  <a:txBody>
                    <a:bodyPr/>
                    <a:lstStyle/>
                    <a:p>
                      <a:r>
                        <a:rPr lang="en-GB" sz="1200" dirty="0" smtClean="0">
                          <a:solidFill>
                            <a:schemeClr val="tx1"/>
                          </a:solidFill>
                        </a:rPr>
                        <a:t>Who were the Reds and the Whites?</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Why were they fighting?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What</a:t>
                      </a:r>
                      <a:r>
                        <a:rPr lang="en-GB" sz="1200" b="1" baseline="0" dirty="0" smtClean="0">
                          <a:solidFill>
                            <a:schemeClr val="tx1"/>
                          </a:solidFill>
                        </a:rPr>
                        <a:t> happened in the Russian Civil War?</a:t>
                      </a: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Why did the Reds win?                                                                                             Why did the Whites lose?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dirty="0" smtClean="0"/>
                        <a:t>SOURCE QUESTION</a:t>
                      </a:r>
                      <a:r>
                        <a:rPr lang="en-GB" sz="1200" b="1" baseline="0" dirty="0" smtClean="0"/>
                        <a:t> OPPOSITE - </a:t>
                      </a:r>
                      <a:r>
                        <a:rPr lang="en-GB" sz="1200" b="1" dirty="0" smtClean="0"/>
                        <a:t>Why was this cartoon produced?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lvl="0"/>
                      <a:r>
                        <a:rPr lang="en-GB" sz="1200" b="1" dirty="0" smtClean="0">
                          <a:solidFill>
                            <a:schemeClr val="tx1"/>
                          </a:solidFill>
                        </a:rPr>
                        <a:t>What </a:t>
                      </a:r>
                      <a:r>
                        <a:rPr lang="en-GB" sz="1200" b="1" dirty="0" smtClean="0">
                          <a:solidFill>
                            <a:schemeClr val="tx1"/>
                          </a:solidFill>
                        </a:rPr>
                        <a:t>is the message of this cartoon?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Russian Civil War</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12</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sp>
        <p:nvSpPr>
          <p:cNvPr id="7" name="Rectangle 6"/>
          <p:cNvSpPr/>
          <p:nvPr/>
        </p:nvSpPr>
        <p:spPr>
          <a:xfrm>
            <a:off x="404664" y="251520"/>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Explain why there were divisions in Russia after the Revolution</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Explain the purpose of a political cartoon</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9" name="Picture 8" descr="http://www.johndclare.net/images/Russ_DKY.JPG"/>
          <p:cNvPicPr>
            <a:picLocks noChangeAspect="1" noChangeArrowheads="1"/>
          </p:cNvPicPr>
          <p:nvPr/>
        </p:nvPicPr>
        <p:blipFill>
          <a:blip r:embed="rId3"/>
          <a:srcRect/>
          <a:stretch>
            <a:fillRect/>
          </a:stretch>
        </p:blipFill>
        <p:spPr bwMode="auto">
          <a:xfrm>
            <a:off x="1484784" y="2483768"/>
            <a:ext cx="3744416" cy="2808313"/>
          </a:xfrm>
          <a:prstGeom prst="rect">
            <a:avLst/>
          </a:prstGeom>
          <a:noFill/>
          <a:ln>
            <a:solidFill>
              <a:schemeClr val="accent1">
                <a:shade val="50000"/>
              </a:schemeClr>
            </a:solidFill>
          </a:ln>
        </p:spPr>
      </p:pic>
      <p:sp>
        <p:nvSpPr>
          <p:cNvPr id="10" name="Rectangle 9"/>
          <p:cNvSpPr/>
          <p:nvPr/>
        </p:nvSpPr>
        <p:spPr>
          <a:xfrm>
            <a:off x="620688" y="1907704"/>
            <a:ext cx="5544616" cy="43204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p:nvSpPr>
        <p:spPr>
          <a:xfrm>
            <a:off x="620688" y="1907704"/>
            <a:ext cx="2277355" cy="276999"/>
          </a:xfrm>
          <a:prstGeom prst="rect">
            <a:avLst/>
          </a:prstGeom>
          <a:noFill/>
        </p:spPr>
        <p:txBody>
          <a:bodyPr wrap="none" rtlCol="0">
            <a:spAutoFit/>
          </a:bodyPr>
          <a:lstStyle/>
          <a:p>
            <a:r>
              <a:rPr lang="en-GB" sz="1200" dirty="0" smtClean="0"/>
              <a:t>What can you see in the cartoon?</a:t>
            </a:r>
            <a:endParaRPr lang="en-GB" sz="1200" dirty="0"/>
          </a:p>
        </p:txBody>
      </p:sp>
      <p:sp>
        <p:nvSpPr>
          <p:cNvPr id="12" name="Rectangle 11"/>
          <p:cNvSpPr/>
          <p:nvPr/>
        </p:nvSpPr>
        <p:spPr>
          <a:xfrm>
            <a:off x="260648" y="1259632"/>
            <a:ext cx="6336704" cy="56886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p:cNvSpPr txBox="1"/>
          <p:nvPr/>
        </p:nvSpPr>
        <p:spPr>
          <a:xfrm>
            <a:off x="215541" y="1259632"/>
            <a:ext cx="4077555" cy="288032"/>
          </a:xfrm>
          <a:prstGeom prst="rect">
            <a:avLst/>
          </a:prstGeom>
          <a:noFill/>
        </p:spPr>
        <p:txBody>
          <a:bodyPr wrap="square" rtlCol="0">
            <a:spAutoFit/>
          </a:bodyPr>
          <a:lstStyle/>
          <a:p>
            <a:r>
              <a:rPr lang="en-GB" sz="1200" dirty="0" smtClean="0"/>
              <a:t>What inferences can you make about the cartoon?</a:t>
            </a:r>
            <a:endParaRPr lang="en-GB" sz="1200" dirty="0"/>
          </a:p>
        </p:txBody>
      </p:sp>
      <p:sp>
        <p:nvSpPr>
          <p:cNvPr id="14" name="TextBox 13"/>
          <p:cNvSpPr txBox="1"/>
          <p:nvPr/>
        </p:nvSpPr>
        <p:spPr>
          <a:xfrm>
            <a:off x="0" y="683568"/>
            <a:ext cx="2495555" cy="461665"/>
          </a:xfrm>
          <a:prstGeom prst="rect">
            <a:avLst/>
          </a:prstGeom>
          <a:noFill/>
        </p:spPr>
        <p:txBody>
          <a:bodyPr wrap="none" rtlCol="0">
            <a:spAutoFit/>
          </a:bodyPr>
          <a:lstStyle/>
          <a:p>
            <a:pPr lvl="0"/>
            <a:r>
              <a:rPr lang="en-GB" sz="1200" dirty="0" smtClean="0"/>
              <a:t>What </a:t>
            </a:r>
            <a:r>
              <a:rPr lang="en-GB" sz="1200" dirty="0" smtClean="0"/>
              <a:t>is the message of this cartoon?</a:t>
            </a:r>
          </a:p>
          <a:p>
            <a:endParaRPr lang="en-GB" sz="1200" dirty="0"/>
          </a:p>
        </p:txBody>
      </p:sp>
      <p:sp>
        <p:nvSpPr>
          <p:cNvPr id="15" name="Rectangle 14"/>
          <p:cNvSpPr/>
          <p:nvPr/>
        </p:nvSpPr>
        <p:spPr>
          <a:xfrm>
            <a:off x="-27384" y="683568"/>
            <a:ext cx="6885384" cy="69847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6" name="Table 15"/>
          <p:cNvGraphicFramePr>
            <a:graphicFrameLocks noGrp="1"/>
          </p:cNvGraphicFramePr>
          <p:nvPr/>
        </p:nvGraphicFramePr>
        <p:xfrm>
          <a:off x="0" y="7488831"/>
          <a:ext cx="6858000" cy="1619673"/>
        </p:xfrm>
        <a:graphic>
          <a:graphicData uri="http://schemas.openxmlformats.org/drawingml/2006/table">
            <a:tbl>
              <a:tblPr firstRow="1" bandRow="1">
                <a:tableStyleId>{5C22544A-7EE6-4342-B048-85BDC9FD1C3A}</a:tableStyleId>
              </a:tblPr>
              <a:tblGrid>
                <a:gridCol w="2126121"/>
                <a:gridCol w="4731879"/>
              </a:tblGrid>
              <a:tr h="539891">
                <a:tc>
                  <a:txBody>
                    <a:bodyPr/>
                    <a:lstStyle/>
                    <a:p>
                      <a:pPr algn="ctr"/>
                      <a:r>
                        <a:rPr lang="en-GB" sz="1100" b="1" dirty="0" smtClean="0">
                          <a:solidFill>
                            <a:schemeClr val="tx1"/>
                          </a:solidFill>
                          <a:latin typeface="Calibri" pitchFamily="34" charset="0"/>
                        </a:rPr>
                        <a:t>Medal</a:t>
                      </a:r>
                    </a:p>
                    <a:p>
                      <a:pPr algn="ctr"/>
                      <a:r>
                        <a:rPr lang="en-GB" sz="1100" b="1" i="1" dirty="0" smtClean="0">
                          <a:solidFill>
                            <a:schemeClr val="tx1"/>
                          </a:solidFill>
                          <a:latin typeface="Calibri" pitchFamily="34" charset="0"/>
                        </a:rPr>
                        <a:t>Positive Comment</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539891">
                <a:tc>
                  <a:txBody>
                    <a:bodyPr/>
                    <a:lstStyle/>
                    <a:p>
                      <a:pPr algn="ctr"/>
                      <a:r>
                        <a:rPr lang="en-GB" sz="1100" b="1" baseline="0" dirty="0" smtClean="0">
                          <a:solidFill>
                            <a:schemeClr val="tx1"/>
                          </a:solidFill>
                          <a:latin typeface="Calibri" pitchFamily="34" charset="0"/>
                        </a:rPr>
                        <a:t>Mission</a:t>
                      </a:r>
                    </a:p>
                    <a:p>
                      <a:pPr algn="ctr"/>
                      <a:r>
                        <a:rPr lang="en-GB" sz="1100" b="1" i="1" baseline="0" dirty="0" smtClean="0">
                          <a:solidFill>
                            <a:schemeClr val="tx1"/>
                          </a:solidFill>
                          <a:latin typeface="Calibri" pitchFamily="34" charset="0"/>
                        </a:rPr>
                        <a:t>Way to Improve</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539891">
                <a:tc>
                  <a:txBody>
                    <a:bodyPr/>
                    <a:lstStyle/>
                    <a:p>
                      <a:pPr algn="ctr"/>
                      <a:r>
                        <a:rPr lang="en-GB" sz="1100" b="1" dirty="0" smtClean="0">
                          <a:solidFill>
                            <a:schemeClr val="tx1"/>
                          </a:solidFill>
                          <a:latin typeface="Calibri" pitchFamily="34" charset="0"/>
                        </a:rPr>
                        <a:t>Student</a:t>
                      </a:r>
                      <a:r>
                        <a:rPr lang="en-GB" sz="1100" b="1" baseline="0" dirty="0" smtClean="0">
                          <a:solidFill>
                            <a:schemeClr val="tx1"/>
                          </a:solidFill>
                          <a:latin typeface="Calibri" pitchFamily="34" charset="0"/>
                        </a:rPr>
                        <a:t> Comment</a:t>
                      </a:r>
                    </a:p>
                    <a:p>
                      <a:pPr algn="ctr"/>
                      <a:r>
                        <a:rPr lang="en-GB" sz="1100" b="1" i="1" dirty="0" smtClean="0">
                          <a:solidFill>
                            <a:schemeClr val="tx1"/>
                          </a:solidFill>
                          <a:latin typeface="Calibri" pitchFamily="34" charset="0"/>
                        </a:rPr>
                        <a:t>What will you do next time?</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17" name="TextBox 16"/>
          <p:cNvSpPr txBox="1"/>
          <p:nvPr/>
        </p:nvSpPr>
        <p:spPr>
          <a:xfrm>
            <a:off x="1484784" y="5292080"/>
            <a:ext cx="3816424" cy="553998"/>
          </a:xfrm>
          <a:prstGeom prst="rect">
            <a:avLst/>
          </a:prstGeom>
          <a:noFill/>
        </p:spPr>
        <p:txBody>
          <a:bodyPr wrap="square" rtlCol="0">
            <a:spAutoFit/>
          </a:bodyPr>
          <a:lstStyle/>
          <a:p>
            <a:r>
              <a:rPr lang="en-GB" sz="1000" i="1" dirty="0" smtClean="0"/>
              <a:t>A cartoon published in 1919.  The figures at the back represent foreign governments (The USA, France and Britain) and the dogs represent the White Russian generals.</a:t>
            </a:r>
            <a:endParaRPr lang="en-GB" sz="10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13</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HOMEWORK</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59394" name="Picture 2"/>
          <p:cNvPicPr>
            <a:picLocks noChangeAspect="1" noChangeArrowheads="1"/>
          </p:cNvPicPr>
          <p:nvPr/>
        </p:nvPicPr>
        <p:blipFill>
          <a:blip r:embed="rId3"/>
          <a:srcRect/>
          <a:stretch>
            <a:fillRect/>
          </a:stretch>
        </p:blipFill>
        <p:spPr bwMode="auto">
          <a:xfrm>
            <a:off x="1556792" y="2627784"/>
            <a:ext cx="3600400" cy="4028170"/>
          </a:xfrm>
          <a:prstGeom prst="rect">
            <a:avLst/>
          </a:prstGeom>
          <a:noFill/>
          <a:ln w="9525">
            <a:noFill/>
            <a:miter lim="800000"/>
            <a:headEnd/>
            <a:tailEnd/>
          </a:ln>
        </p:spPr>
      </p:pic>
      <p:sp>
        <p:nvSpPr>
          <p:cNvPr id="10" name="Rectangle 9"/>
          <p:cNvSpPr/>
          <p:nvPr/>
        </p:nvSpPr>
        <p:spPr>
          <a:xfrm>
            <a:off x="980728" y="1907704"/>
            <a:ext cx="4680520" cy="52565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1052736" y="1907704"/>
            <a:ext cx="2277355" cy="276999"/>
          </a:xfrm>
          <a:prstGeom prst="rect">
            <a:avLst/>
          </a:prstGeom>
          <a:noFill/>
        </p:spPr>
        <p:txBody>
          <a:bodyPr wrap="none" rtlCol="0">
            <a:spAutoFit/>
          </a:bodyPr>
          <a:lstStyle/>
          <a:p>
            <a:r>
              <a:rPr lang="en-GB" sz="1200" dirty="0" smtClean="0"/>
              <a:t>What can you see in the cartoon?</a:t>
            </a:r>
            <a:endParaRPr lang="en-GB" sz="1200" dirty="0"/>
          </a:p>
        </p:txBody>
      </p:sp>
      <p:sp>
        <p:nvSpPr>
          <p:cNvPr id="13" name="Rectangle 12"/>
          <p:cNvSpPr/>
          <p:nvPr/>
        </p:nvSpPr>
        <p:spPr>
          <a:xfrm>
            <a:off x="476672" y="1259632"/>
            <a:ext cx="5688632" cy="66967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0" y="683568"/>
            <a:ext cx="2495555" cy="461665"/>
          </a:xfrm>
          <a:prstGeom prst="rect">
            <a:avLst/>
          </a:prstGeom>
          <a:noFill/>
        </p:spPr>
        <p:txBody>
          <a:bodyPr wrap="none" rtlCol="0">
            <a:spAutoFit/>
          </a:bodyPr>
          <a:lstStyle/>
          <a:p>
            <a:pPr lvl="0"/>
            <a:r>
              <a:rPr lang="en-GB" sz="1200" dirty="0" smtClean="0"/>
              <a:t>What </a:t>
            </a:r>
            <a:r>
              <a:rPr lang="en-GB" sz="1200" dirty="0" smtClean="0"/>
              <a:t>is the message of this cartoon?</a:t>
            </a:r>
          </a:p>
          <a:p>
            <a:endParaRPr lang="en-GB" sz="1200" dirty="0"/>
          </a:p>
        </p:txBody>
      </p:sp>
      <p:sp>
        <p:nvSpPr>
          <p:cNvPr id="15" name="Rectangle 14"/>
          <p:cNvSpPr/>
          <p:nvPr/>
        </p:nvSpPr>
        <p:spPr>
          <a:xfrm>
            <a:off x="-27384" y="683568"/>
            <a:ext cx="6885384" cy="79208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548680" y="1259632"/>
            <a:ext cx="4077555" cy="288032"/>
          </a:xfrm>
          <a:prstGeom prst="rect">
            <a:avLst/>
          </a:prstGeom>
          <a:noFill/>
        </p:spPr>
        <p:txBody>
          <a:bodyPr wrap="square" rtlCol="0">
            <a:spAutoFit/>
          </a:bodyPr>
          <a:lstStyle/>
          <a:p>
            <a:r>
              <a:rPr lang="en-GB" sz="1200" dirty="0" smtClean="0"/>
              <a:t>What inferences can you make about the cartoon?</a:t>
            </a:r>
            <a:endParaRPr lang="en-GB" sz="1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391186"/>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14</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323528"/>
          <a:ext cx="6858000" cy="8077200"/>
        </p:xfrm>
        <a:graphic>
          <a:graphicData uri="http://schemas.openxmlformats.org/drawingml/2006/table">
            <a:tbl>
              <a:tblPr firstRow="1" bandRow="1">
                <a:tableStyleId>{5C22544A-7EE6-4342-B048-85BDC9FD1C3A}</a:tableStyleId>
              </a:tblPr>
              <a:tblGrid>
                <a:gridCol w="6858000"/>
              </a:tblGrid>
              <a:tr h="205877">
                <a:tc>
                  <a:txBody>
                    <a:bodyPr/>
                    <a:lstStyle/>
                    <a:p>
                      <a:pPr lvl="0"/>
                      <a:r>
                        <a:rPr lang="en-GB" sz="1200" dirty="0" smtClean="0">
                          <a:solidFill>
                            <a:schemeClr val="tx1"/>
                          </a:solidFill>
                        </a:rPr>
                        <a:t>What </a:t>
                      </a:r>
                      <a:r>
                        <a:rPr lang="en-GB" sz="1200" dirty="0" smtClean="0">
                          <a:solidFill>
                            <a:schemeClr val="tx1"/>
                          </a:solidFill>
                        </a:rPr>
                        <a:t>is the message of this cartoon?</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9" name="Table 8"/>
          <p:cNvGraphicFramePr>
            <a:graphicFrameLocks noGrp="1"/>
          </p:cNvGraphicFramePr>
          <p:nvPr/>
        </p:nvGraphicFramePr>
        <p:xfrm>
          <a:off x="-171400" y="6012160"/>
          <a:ext cx="7200800" cy="2880321"/>
        </p:xfrm>
        <a:graphic>
          <a:graphicData uri="http://schemas.openxmlformats.org/drawingml/2006/table">
            <a:tbl>
              <a:tblPr firstRow="1" bandRow="1">
                <a:tableStyleId>{5C22544A-7EE6-4342-B048-85BDC9FD1C3A}</a:tableStyleId>
              </a:tblPr>
              <a:tblGrid>
                <a:gridCol w="1320960"/>
                <a:gridCol w="4655704"/>
                <a:gridCol w="1224136"/>
              </a:tblGrid>
              <a:tr h="960107">
                <a:tc>
                  <a:txBody>
                    <a:bodyPr/>
                    <a:lstStyle/>
                    <a:p>
                      <a:pPr algn="ctr"/>
                      <a:r>
                        <a:rPr lang="en-GB" sz="1400" b="1" dirty="0" smtClean="0">
                          <a:solidFill>
                            <a:schemeClr val="tx1"/>
                          </a:solidFill>
                          <a:latin typeface="Calibri" pitchFamily="34" charset="0"/>
                        </a:rPr>
                        <a:t>Medal</a:t>
                      </a:r>
                    </a:p>
                    <a:p>
                      <a:pPr algn="ctr"/>
                      <a:r>
                        <a:rPr lang="en-GB" sz="1400" b="1" i="1" dirty="0" smtClean="0">
                          <a:solidFill>
                            <a:schemeClr val="tx1"/>
                          </a:solidFill>
                          <a:latin typeface="Calibri" pitchFamily="34" charset="0"/>
                        </a:rPr>
                        <a:t>Positive Comment</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800" dirty="0" smtClean="0">
                        <a:solidFill>
                          <a:schemeClr val="tx1"/>
                        </a:solidFill>
                        <a:latin typeface="Calibri" pitchFamily="34" charset="0"/>
                      </a:endParaRPr>
                    </a:p>
                    <a:p>
                      <a:pPr algn="ctr"/>
                      <a:r>
                        <a:rPr lang="en-GB" sz="1800" dirty="0" smtClean="0">
                          <a:solidFill>
                            <a:schemeClr val="tx1"/>
                          </a:solidFill>
                          <a:latin typeface="Calibri" pitchFamily="34" charset="0"/>
                        </a:rPr>
                        <a:t>/ 7</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baseline="0" dirty="0" smtClean="0">
                          <a:solidFill>
                            <a:schemeClr val="tx1"/>
                          </a:solidFill>
                          <a:latin typeface="Calibri" pitchFamily="34" charset="0"/>
                        </a:rPr>
                        <a:t>Mission</a:t>
                      </a:r>
                    </a:p>
                    <a:p>
                      <a:pPr algn="ctr"/>
                      <a:r>
                        <a:rPr lang="en-GB" sz="1400" b="1" i="1" baseline="0" dirty="0" smtClean="0">
                          <a:solidFill>
                            <a:schemeClr val="tx1"/>
                          </a:solidFill>
                          <a:latin typeface="Calibri" pitchFamily="34" charset="0"/>
                        </a:rPr>
                        <a:t>Way to Improve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rPr>
                        <a:t>ATL</a:t>
                      </a:r>
                      <a:endParaRPr lang="en-GB" sz="1200" b="1"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dirty="0" smtClean="0">
                          <a:solidFill>
                            <a:schemeClr val="tx1"/>
                          </a:solidFill>
                          <a:latin typeface="Calibri" pitchFamily="34" charset="0"/>
                        </a:rPr>
                        <a:t>Student</a:t>
                      </a:r>
                      <a:r>
                        <a:rPr lang="en-GB" sz="1400" b="1" baseline="0" dirty="0" smtClean="0">
                          <a:solidFill>
                            <a:schemeClr val="tx1"/>
                          </a:solidFill>
                          <a:latin typeface="Calibri" pitchFamily="34" charset="0"/>
                        </a:rPr>
                        <a:t> Comment</a:t>
                      </a:r>
                    </a:p>
                    <a:p>
                      <a:pPr algn="ctr"/>
                      <a:r>
                        <a:rPr lang="en-GB" sz="1400" b="1" i="1" dirty="0" smtClean="0">
                          <a:solidFill>
                            <a:schemeClr val="tx1"/>
                          </a:solidFill>
                          <a:latin typeface="Calibri" pitchFamily="34" charset="0"/>
                        </a:rPr>
                        <a:t>What will you do next time?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15</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8808720"/>
        </p:xfrm>
        <a:graphic>
          <a:graphicData uri="http://schemas.openxmlformats.org/drawingml/2006/table">
            <a:tbl>
              <a:tblPr firstRow="1" bandRow="1">
                <a:tableStyleId>{5C22544A-7EE6-4342-B048-85BDC9FD1C3A}</a:tableStyleId>
              </a:tblPr>
              <a:tblGrid>
                <a:gridCol w="6858000"/>
              </a:tblGrid>
              <a:tr h="205877">
                <a:tc>
                  <a:txBody>
                    <a:bodyPr/>
                    <a:lstStyle/>
                    <a:p>
                      <a:r>
                        <a:rPr lang="en-GB" sz="1200" dirty="0" smtClean="0">
                          <a:solidFill>
                            <a:schemeClr val="tx1"/>
                          </a:solidFill>
                        </a:rPr>
                        <a:t>What</a:t>
                      </a:r>
                      <a:r>
                        <a:rPr lang="en-GB" sz="1200" baseline="0" dirty="0" smtClean="0">
                          <a:solidFill>
                            <a:schemeClr val="tx1"/>
                          </a:solidFill>
                        </a:rPr>
                        <a:t> was War Communism?</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Why did the Reds use War Communism?</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Weigh up the relative success</a:t>
                      </a:r>
                      <a:r>
                        <a:rPr lang="en-GB" sz="1200" b="1" baseline="0" dirty="0" smtClean="0"/>
                        <a:t> of War Communism for the Reds?</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kern="1200" dirty="0" smtClean="0">
                          <a:solidFill>
                            <a:schemeClr val="dk1"/>
                          </a:solidFill>
                          <a:latin typeface="+mn-lt"/>
                          <a:ea typeface="+mn-ea"/>
                          <a:cs typeface="+mn-cs"/>
                        </a:rPr>
                        <a:t>SOURCE A</a:t>
                      </a:r>
                    </a:p>
                    <a:p>
                      <a:r>
                        <a:rPr lang="en-GB" sz="1200" kern="1200" dirty="0" smtClean="0">
                          <a:solidFill>
                            <a:schemeClr val="dk1"/>
                          </a:solidFill>
                          <a:latin typeface="+mn-lt"/>
                          <a:ea typeface="+mn-ea"/>
                          <a:cs typeface="+mn-cs"/>
                        </a:rPr>
                        <a:t>In the villages, peasants will not give grain to the Bolsheviks because they hate them.  Armed companies are sent to take grain from the peasants and every day, all over Russia, fights for grain are fought to a finish.</a:t>
                      </a:r>
                    </a:p>
                    <a:p>
                      <a:pPr algn="r"/>
                      <a:r>
                        <a:rPr lang="en-GB" sz="1200" kern="1200" dirty="0" smtClean="0">
                          <a:solidFill>
                            <a:schemeClr val="dk1"/>
                          </a:solidFill>
                          <a:latin typeface="+mn-lt"/>
                          <a:ea typeface="+mn-ea"/>
                          <a:cs typeface="+mn-cs"/>
                        </a:rPr>
                        <a:t> </a:t>
                      </a:r>
                      <a:r>
                        <a:rPr lang="en-GB" sz="1200" i="1" kern="1200" dirty="0" smtClean="0">
                          <a:solidFill>
                            <a:schemeClr val="dk1"/>
                          </a:solidFill>
                          <a:latin typeface="+mn-lt"/>
                          <a:ea typeface="+mn-ea"/>
                          <a:cs typeface="+mn-cs"/>
                        </a:rPr>
                        <a:t>Comments made by a British businessman in Russia in 1918.</a:t>
                      </a:r>
                      <a:endParaRPr lang="en-GB" sz="1200" kern="1200" dirty="0" smtClean="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SOURCE 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Explain</a:t>
                      </a:r>
                      <a:r>
                        <a:rPr lang="en-GB" sz="1200" b="1" baseline="0" dirty="0" smtClean="0"/>
                        <a:t> w</a:t>
                      </a:r>
                      <a:r>
                        <a:rPr lang="en-GB" sz="1200" b="1" dirty="0" smtClean="0"/>
                        <a:t>hich of these sources you believe to be a more fair summary of War Communism?</a:t>
                      </a:r>
                      <a:endParaRPr lang="en-GB" sz="10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1" name="Rectangle 10"/>
          <p:cNvSpPr/>
          <p:nvPr/>
        </p:nvSpPr>
        <p:spPr>
          <a:xfrm>
            <a:off x="476672" y="139442"/>
            <a:ext cx="5904656"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War Communism</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7" name="Rectangle 6"/>
          <p:cNvSpPr/>
          <p:nvPr/>
        </p:nvSpPr>
        <p:spPr>
          <a:xfrm>
            <a:off x="404664" y="395536"/>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Explai</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n why War Communism was used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Judge the success of War Communism</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25601" name="Picture 1"/>
          <p:cNvPicPr>
            <a:picLocks noChangeAspect="1" noChangeArrowheads="1"/>
          </p:cNvPicPr>
          <p:nvPr/>
        </p:nvPicPr>
        <p:blipFill>
          <a:blip r:embed="rId3" cstate="print"/>
          <a:srcRect/>
          <a:stretch>
            <a:fillRect/>
          </a:stretch>
        </p:blipFill>
        <p:spPr bwMode="auto">
          <a:xfrm>
            <a:off x="1484784" y="4932040"/>
            <a:ext cx="3634331" cy="28600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16</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665152"/>
          <a:ext cx="6858000" cy="8168640"/>
        </p:xfrm>
        <a:graphic>
          <a:graphicData uri="http://schemas.openxmlformats.org/drawingml/2006/table">
            <a:tbl>
              <a:tblPr firstRow="1" bandRow="1">
                <a:tableStyleId>{5C22544A-7EE6-4342-B048-85BDC9FD1C3A}</a:tableStyleId>
              </a:tblPr>
              <a:tblGrid>
                <a:gridCol w="6858000"/>
              </a:tblGrid>
              <a:tr h="205877">
                <a:tc>
                  <a:txBody>
                    <a:bodyPr/>
                    <a:lstStyle/>
                    <a:p>
                      <a:pPr algn="just"/>
                      <a:r>
                        <a:rPr lang="en-GB" sz="1200" b="1" dirty="0" smtClean="0">
                          <a:solidFill>
                            <a:schemeClr val="tx1"/>
                          </a:solidFill>
                          <a:latin typeface="+mn-lt"/>
                        </a:rPr>
                        <a:t>Who was Trotsky and what was his role with the Bolsheviks?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What does this cartoon suggest about the character</a:t>
                      </a:r>
                      <a:r>
                        <a:rPr lang="en-GB" sz="1200" b="1" baseline="0" dirty="0" smtClean="0"/>
                        <a:t> of Trotsky?</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lvl="7" algn="r"/>
                      <a:endParaRPr lang="en-GB" sz="1200" i="1" dirty="0" smtClean="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i="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lvl="7" indent="0" algn="l" defTabSz="914400" rtl="0" eaLnBrk="1" fontAlgn="auto" latinLnBrk="0" hangingPunct="1">
                        <a:lnSpc>
                          <a:spcPct val="100000"/>
                        </a:lnSpc>
                        <a:spcBef>
                          <a:spcPts val="0"/>
                        </a:spcBef>
                        <a:spcAft>
                          <a:spcPts val="0"/>
                        </a:spcAft>
                        <a:buClrTx/>
                        <a:buSzTx/>
                        <a:buFontTx/>
                        <a:buNone/>
                        <a:tabLst/>
                        <a:defRPr/>
                      </a:pPr>
                      <a:r>
                        <a:rPr lang="en-GB" sz="1200" b="0" i="1" dirty="0" smtClean="0">
                          <a:solidFill>
                            <a:schemeClr val="tx1"/>
                          </a:solidFill>
                          <a:latin typeface="+mn-lt"/>
                        </a:rPr>
                        <a:t>This anti-Bolshevik propaganda poster, dated to the Russian Civil War (1919), shows Leon Trotsky as a devil.  Elements of the imagery reveal anti-Semitism (a popular anti-communist tactic was to overplay the role of Jews in the Russian Bolshevik Revolution).  Trotsky is being aided by Chinese soldiers, many of whom fought alongside the Bolsheviks (Reds) in the Russian Civil War.  The White Army's message reads "Peace and Freedom in </a:t>
                      </a:r>
                      <a:r>
                        <a:rPr lang="en-GB" sz="1200" b="0" i="1" dirty="0" err="1" smtClean="0">
                          <a:solidFill>
                            <a:schemeClr val="tx1"/>
                          </a:solidFill>
                          <a:latin typeface="+mn-lt"/>
                        </a:rPr>
                        <a:t>Sovdepiya</a:t>
                      </a:r>
                      <a:r>
                        <a:rPr lang="en-GB" sz="1200" b="0" i="1" dirty="0" smtClean="0">
                          <a:solidFill>
                            <a:schemeClr val="tx1"/>
                          </a:solidFill>
                          <a:latin typeface="+mn-lt"/>
                        </a:rPr>
                        <a:t>.“</a:t>
                      </a:r>
                      <a:endParaRPr lang="en-GB" sz="1200" i="1" dirty="0" smtClean="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Role of Trotsky</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21506" name="Picture 2" descr="http://www.studenthandouts.com/Leon-Trotsky-Lev-Davidovich-Bronstein-USSR-Peace-and-Freedom-in-Sovdepiya-Anti-Semitic-White-Army-Propaganda-Poster-1919.jpg"/>
          <p:cNvPicPr>
            <a:picLocks noChangeAspect="1" noChangeArrowheads="1"/>
          </p:cNvPicPr>
          <p:nvPr/>
        </p:nvPicPr>
        <p:blipFill>
          <a:blip r:embed="rId3"/>
          <a:srcRect/>
          <a:stretch>
            <a:fillRect/>
          </a:stretch>
        </p:blipFill>
        <p:spPr bwMode="auto">
          <a:xfrm>
            <a:off x="1700808" y="2699792"/>
            <a:ext cx="3181545" cy="4392488"/>
          </a:xfrm>
          <a:prstGeom prst="rect">
            <a:avLst/>
          </a:prstGeom>
          <a:noFill/>
        </p:spPr>
      </p:pic>
      <p:cxnSp>
        <p:nvCxnSpPr>
          <p:cNvPr id="10" name="Straight Arrow Connector 9"/>
          <p:cNvCxnSpPr/>
          <p:nvPr/>
        </p:nvCxnSpPr>
        <p:spPr>
          <a:xfrm>
            <a:off x="764704" y="3059832"/>
            <a:ext cx="1872208" cy="36004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1412776" y="6588224"/>
            <a:ext cx="1224136" cy="576064"/>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0800000" flipV="1">
            <a:off x="3356992" y="3779912"/>
            <a:ext cx="1656184" cy="432048"/>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0800000" flipV="1">
            <a:off x="4149080" y="5796136"/>
            <a:ext cx="792088" cy="144016"/>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17</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7833360"/>
        </p:xfrm>
        <a:graphic>
          <a:graphicData uri="http://schemas.openxmlformats.org/drawingml/2006/table">
            <a:tbl>
              <a:tblPr firstRow="1" bandRow="1">
                <a:tableStyleId>{5C22544A-7EE6-4342-B048-85BDC9FD1C3A}</a:tableStyleId>
              </a:tblPr>
              <a:tblGrid>
                <a:gridCol w="6858000"/>
              </a:tblGrid>
              <a:tr h="205877">
                <a:tc>
                  <a:txBody>
                    <a:bodyPr/>
                    <a:lstStyle/>
                    <a:p>
                      <a:r>
                        <a:rPr lang="en-GB" sz="1200" b="1" kern="1200" dirty="0" smtClean="0">
                          <a:solidFill>
                            <a:schemeClr val="dk1"/>
                          </a:solidFill>
                          <a:latin typeface="+mn-lt"/>
                          <a:ea typeface="+mn-ea"/>
                          <a:cs typeface="+mn-cs"/>
                        </a:rPr>
                        <a:t>Trotsky paid a visit to the front lines.  He made a speech.  We were all lifted by his energy.  The situation, which had been disastrous 24 hours earlier, was improved by his coming as though by a miracle.</a:t>
                      </a:r>
                    </a:p>
                    <a:p>
                      <a:pPr algn="r"/>
                      <a:r>
                        <a:rPr lang="en-GB" sz="1200" b="1" i="1" kern="1200" dirty="0" smtClean="0">
                          <a:solidFill>
                            <a:schemeClr val="dk1"/>
                          </a:solidFill>
                          <a:latin typeface="+mn-lt"/>
                          <a:ea typeface="+mn-ea"/>
                          <a:cs typeface="+mn-cs"/>
                        </a:rPr>
                        <a:t>Comments of a Red Army soldier about Trotsky’s visit to the front line.</a:t>
                      </a:r>
                      <a:endParaRPr lang="en-GB" sz="1200" b="1" kern="1200" dirty="0" smtClean="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200" b="1" dirty="0" smtClean="0"/>
                        <a:t>What makes</a:t>
                      </a:r>
                      <a:r>
                        <a:rPr lang="en-GB" sz="1200" b="1" baseline="0" dirty="0" smtClean="0"/>
                        <a:t> this source reliable?                                                           What makes this source unreliable?</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latin typeface="+mn-lt"/>
                          <a:ea typeface="+mn-ea"/>
                          <a:cs typeface="+mn-cs"/>
                        </a:rPr>
                        <a:t>How </a:t>
                      </a:r>
                      <a:r>
                        <a:rPr lang="en-GB" sz="1200" b="1" kern="1200" dirty="0" smtClean="0">
                          <a:solidFill>
                            <a:schemeClr val="tx1"/>
                          </a:solidFill>
                          <a:latin typeface="+mn-lt"/>
                          <a:ea typeface="+mn-ea"/>
                          <a:cs typeface="+mn-cs"/>
                        </a:rPr>
                        <a:t>far </a:t>
                      </a:r>
                      <a:r>
                        <a:rPr lang="en-GB" sz="1200" b="1" kern="1200" dirty="0" smtClean="0">
                          <a:solidFill>
                            <a:schemeClr val="tx1"/>
                          </a:solidFill>
                          <a:latin typeface="+mn-lt"/>
                          <a:ea typeface="+mn-ea"/>
                          <a:cs typeface="+mn-cs"/>
                        </a:rPr>
                        <a:t>does this source </a:t>
                      </a:r>
                      <a:r>
                        <a:rPr lang="en-GB" sz="1200" b="1" kern="1200" dirty="0" smtClean="0">
                          <a:solidFill>
                            <a:schemeClr val="tx1"/>
                          </a:solidFill>
                          <a:latin typeface="+mn-lt"/>
                          <a:ea typeface="+mn-ea"/>
                          <a:cs typeface="+mn-cs"/>
                        </a:rPr>
                        <a:t>explain the success of the Bolsheviks during the Civil War?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b="1" dirty="0" smtClean="0"/>
                        <a:t>HOW FAR DOES THIS EXPLAIN?</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dirty="0" smtClean="0"/>
                        <a:t>WHAT DOES THE</a:t>
                      </a:r>
                      <a:r>
                        <a:rPr lang="en-GB" sz="1000" b="1" baseline="0" dirty="0" smtClean="0"/>
                        <a:t> SOURCE SUGGEST? (QUOTE FROM IT)</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dirty="0" smtClean="0"/>
                        <a:t>ADD YOUR OWN KNOWLEDGE</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dirty="0" smtClean="0"/>
                        <a:t>WHAT DOES IT NOT SAY?</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In your</a:t>
                      </a:r>
                      <a:r>
                        <a:rPr lang="en-GB" sz="1200" b="1" baseline="0" dirty="0" smtClean="0"/>
                        <a:t> own words – How important was Trotsky to the success of the Reds during the Civil War?</a:t>
                      </a: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Rectangle 6"/>
          <p:cNvSpPr/>
          <p:nvPr/>
        </p:nvSpPr>
        <p:spPr>
          <a:xfrm>
            <a:off x="404664" y="251520"/>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Describe Trotsky’s Civil War career</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Judge the reliability of a written source</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267744" y="5148064"/>
            <a:ext cx="7344816"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solidFill>
                  <a:schemeClr val="tx1"/>
                </a:solidFill>
              </a:rPr>
              <a:pPr algn="ctr"/>
              <a:t>18</a:t>
            </a:fld>
            <a:endParaRPr lang="en-GB" sz="1050" b="1" dirty="0">
              <a:solidFill>
                <a:schemeClr val="tx1"/>
              </a:solidFill>
            </a:endParaRPr>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99592"/>
          <a:ext cx="6858000" cy="7924800"/>
        </p:xfrm>
        <a:graphic>
          <a:graphicData uri="http://schemas.openxmlformats.org/drawingml/2006/table">
            <a:tbl>
              <a:tblPr firstRow="1" bandRow="1">
                <a:tableStyleId>{5C22544A-7EE6-4342-B048-85BDC9FD1C3A}</a:tableStyleId>
              </a:tblPr>
              <a:tblGrid>
                <a:gridCol w="6858000"/>
              </a:tblGrid>
              <a:tr h="205877">
                <a:tc>
                  <a:txBody>
                    <a:bodyPr/>
                    <a:lstStyle/>
                    <a:p>
                      <a:pPr algn="just"/>
                      <a:r>
                        <a:rPr lang="en-GB" sz="1200" b="1" i="0" kern="1200" dirty="0" smtClean="0">
                          <a:solidFill>
                            <a:schemeClr val="tx1"/>
                          </a:solidFill>
                          <a:latin typeface="+mn-lt"/>
                          <a:ea typeface="+mn-ea"/>
                          <a:cs typeface="+mn-cs"/>
                        </a:rPr>
                        <a:t>When the detachment came in, the commandant [</a:t>
                      </a:r>
                      <a:r>
                        <a:rPr lang="en-GB" sz="1200" b="1" i="0" kern="1200" dirty="0" err="1" smtClean="0">
                          <a:solidFill>
                            <a:schemeClr val="tx1"/>
                          </a:solidFill>
                          <a:latin typeface="+mn-lt"/>
                          <a:ea typeface="+mn-ea"/>
                          <a:cs typeface="+mn-cs"/>
                        </a:rPr>
                        <a:t>Yurovsky</a:t>
                      </a:r>
                      <a:r>
                        <a:rPr lang="en-GB" sz="1200" b="1" i="0" kern="1200" dirty="0" smtClean="0">
                          <a:solidFill>
                            <a:schemeClr val="tx1"/>
                          </a:solidFill>
                          <a:latin typeface="+mn-lt"/>
                          <a:ea typeface="+mn-ea"/>
                          <a:cs typeface="+mn-cs"/>
                        </a:rPr>
                        <a:t>] told the Romanovs that in light of the fact that their relatives in Europe were continuing their aggression against Soviet Russia, the Ural [local] Executive Committee had decreed that they were to be shot. Nicholas turned his back to the detachment, his face toward his family, then, as though collecting himself, turned to the commandant with the question: "What? What?" The commandant hurriedly repeated his statement and ordered the detachment to get ready. Nicholas, again turning to the family said nothing more; the others made a few incoherent exclamations; this all lasted a few seconds. Then the shooting started; lasted for two to three minutes. Nicholas was killed on the spot by the commandant himself.</a:t>
                      </a:r>
                    </a:p>
                    <a:p>
                      <a:pPr algn="r"/>
                      <a:r>
                        <a:rPr lang="en-GB" sz="1200" b="1" i="1" kern="1200" dirty="0" smtClean="0">
                          <a:solidFill>
                            <a:schemeClr val="tx1"/>
                          </a:solidFill>
                          <a:latin typeface="+mn-lt"/>
                          <a:ea typeface="+mn-ea"/>
                          <a:cs typeface="+mn-cs"/>
                        </a:rPr>
                        <a:t>Carole </a:t>
                      </a:r>
                      <a:r>
                        <a:rPr lang="en-GB" sz="1200" b="1" i="1" kern="1200" dirty="0" err="1" smtClean="0">
                          <a:solidFill>
                            <a:schemeClr val="tx1"/>
                          </a:solidFill>
                          <a:latin typeface="+mn-lt"/>
                          <a:ea typeface="+mn-ea"/>
                          <a:cs typeface="+mn-cs"/>
                        </a:rPr>
                        <a:t>Bos</a:t>
                      </a:r>
                      <a:r>
                        <a:rPr lang="en-GB" sz="1200" b="1" i="1" kern="1200" dirty="0" smtClean="0">
                          <a:solidFill>
                            <a:schemeClr val="tx1"/>
                          </a:solidFill>
                          <a:latin typeface="+mn-lt"/>
                          <a:ea typeface="+mn-ea"/>
                          <a:cs typeface="+mn-cs"/>
                        </a:rPr>
                        <a:t> (2003) "Nicholas and Alexandra”</a:t>
                      </a:r>
                      <a:endParaRPr lang="en-GB" sz="1200" b="0" i="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Why did the Reds</a:t>
                      </a:r>
                      <a:r>
                        <a:rPr lang="en-GB" sz="1200" b="1" baseline="0" dirty="0" smtClean="0"/>
                        <a:t> decide to have the royal family murdered?</a:t>
                      </a: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Describe the events surrounding</a:t>
                      </a:r>
                      <a:r>
                        <a:rPr lang="en-GB" sz="1200" b="1" baseline="0" dirty="0" smtClean="0"/>
                        <a:t> the deaths of the Romanov family?</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dirty="0" smtClean="0"/>
                        <a:t>Was</a:t>
                      </a:r>
                      <a:r>
                        <a:rPr lang="en-GB" sz="1000" b="1" baseline="0" dirty="0" smtClean="0"/>
                        <a:t> it a clever move on behalf of the Reds?</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139442"/>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end of the Romanovs</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7" name="Rectangle 6"/>
          <p:cNvSpPr/>
          <p:nvPr/>
        </p:nvSpPr>
        <p:spPr>
          <a:xfrm>
            <a:off x="332656" y="395536"/>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Recall the events surrounding the deaths of the Romanov family</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Explain why the Romanovs were assassinated</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9" name="Snip and Round Single Corner Rectangle 8"/>
          <p:cNvSpPr/>
          <p:nvPr/>
        </p:nvSpPr>
        <p:spPr>
          <a:xfrm>
            <a:off x="548680" y="4355976"/>
            <a:ext cx="2952328" cy="1368152"/>
          </a:xfrm>
          <a:prstGeom prst="snip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Who died?</a:t>
            </a:r>
            <a:endParaRPr lang="en-GB" dirty="0">
              <a:solidFill>
                <a:schemeClr val="tx1"/>
              </a:solidFill>
            </a:endParaRPr>
          </a:p>
        </p:txBody>
      </p:sp>
      <p:sp>
        <p:nvSpPr>
          <p:cNvPr id="10" name="Snip and Round Single Corner Rectangle 9"/>
          <p:cNvSpPr/>
          <p:nvPr/>
        </p:nvSpPr>
        <p:spPr>
          <a:xfrm>
            <a:off x="3645024" y="4355976"/>
            <a:ext cx="2880320" cy="864096"/>
          </a:xfrm>
          <a:prstGeom prst="snip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Where</a:t>
            </a:r>
            <a:endParaRPr lang="en-GB" dirty="0">
              <a:solidFill>
                <a:schemeClr val="tx1"/>
              </a:solidFill>
            </a:endParaRPr>
          </a:p>
        </p:txBody>
      </p:sp>
      <p:sp>
        <p:nvSpPr>
          <p:cNvPr id="12" name="Snip and Round Single Corner Rectangle 11"/>
          <p:cNvSpPr/>
          <p:nvPr/>
        </p:nvSpPr>
        <p:spPr>
          <a:xfrm>
            <a:off x="548680" y="5796136"/>
            <a:ext cx="2952328" cy="1584176"/>
          </a:xfrm>
          <a:prstGeom prst="snip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Who killed?</a:t>
            </a:r>
            <a:endParaRPr lang="en-GB" dirty="0">
              <a:solidFill>
                <a:schemeClr val="tx1"/>
              </a:solidFill>
            </a:endParaRPr>
          </a:p>
        </p:txBody>
      </p:sp>
      <p:sp>
        <p:nvSpPr>
          <p:cNvPr id="13" name="Snip and Round Single Corner Rectangle 12"/>
          <p:cNvSpPr/>
          <p:nvPr/>
        </p:nvSpPr>
        <p:spPr>
          <a:xfrm>
            <a:off x="3645024" y="5292080"/>
            <a:ext cx="2880320" cy="3528392"/>
          </a:xfrm>
          <a:prstGeom prst="snip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What happened?</a:t>
            </a:r>
            <a:endParaRPr lang="en-GB" dirty="0">
              <a:solidFill>
                <a:schemeClr val="tx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18978" y="4752020"/>
            <a:ext cx="7848078"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19</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782136"/>
          <a:ext cx="6858000" cy="7955280"/>
        </p:xfrm>
        <a:graphic>
          <a:graphicData uri="http://schemas.openxmlformats.org/drawingml/2006/table">
            <a:tbl>
              <a:tblPr firstRow="1" bandRow="1">
                <a:tableStyleId>{5C22544A-7EE6-4342-B048-85BDC9FD1C3A}</a:tableStyleId>
              </a:tblPr>
              <a:tblGrid>
                <a:gridCol w="6858000"/>
              </a:tblGrid>
              <a:tr h="205877">
                <a:tc>
                  <a:txBody>
                    <a:bodyPr/>
                    <a:lstStyle/>
                    <a:p>
                      <a:r>
                        <a:rPr lang="en-GB" sz="1200" b="0" kern="1200" dirty="0" smtClean="0">
                          <a:solidFill>
                            <a:schemeClr val="tx1"/>
                          </a:solidFill>
                          <a:latin typeface="+mn-lt"/>
                          <a:ea typeface="+mn-ea"/>
                          <a:cs typeface="+mn-cs"/>
                        </a:rPr>
                        <a:t>Our poverty and ruin are so great that </a:t>
                      </a:r>
                      <a:r>
                        <a:rPr lang="en-GB" sz="1200" b="1" kern="1200" dirty="0" smtClean="0">
                          <a:solidFill>
                            <a:schemeClr val="tx1"/>
                          </a:solidFill>
                          <a:latin typeface="+mn-lt"/>
                          <a:ea typeface="+mn-ea"/>
                          <a:cs typeface="+mn-cs"/>
                        </a:rPr>
                        <a:t>we cannot at one stroke restore large-scale socialist production</a:t>
                      </a:r>
                      <a:r>
                        <a:rPr lang="en-GB" sz="1200" b="0" kern="1200" dirty="0" smtClean="0">
                          <a:solidFill>
                            <a:schemeClr val="tx1"/>
                          </a:solidFill>
                          <a:latin typeface="+mn-lt"/>
                          <a:ea typeface="+mn-ea"/>
                          <a:cs typeface="+mn-cs"/>
                        </a:rPr>
                        <a:t>.  We must try to </a:t>
                      </a:r>
                      <a:r>
                        <a:rPr lang="en-GB" sz="1200" b="1" kern="1200" dirty="0" smtClean="0">
                          <a:solidFill>
                            <a:schemeClr val="tx1"/>
                          </a:solidFill>
                          <a:latin typeface="+mn-lt"/>
                          <a:ea typeface="+mn-ea"/>
                          <a:cs typeface="+mn-cs"/>
                        </a:rPr>
                        <a:t>satisfy the demands of the peasants </a:t>
                      </a:r>
                      <a:r>
                        <a:rPr lang="en-GB" sz="1200" b="0" kern="1200" dirty="0" smtClean="0">
                          <a:solidFill>
                            <a:schemeClr val="tx1"/>
                          </a:solidFill>
                          <a:latin typeface="+mn-lt"/>
                          <a:ea typeface="+mn-ea"/>
                          <a:cs typeface="+mn-cs"/>
                        </a:rPr>
                        <a:t>who are dissatisfied and discontented.  There must be some freedom to trade and freedom for the small private owner.  We are now retreating, but we are doing this so we can run and leap forward more vigorously.</a:t>
                      </a:r>
                    </a:p>
                    <a:p>
                      <a:pPr algn="r"/>
                      <a:r>
                        <a:rPr lang="en-GB" sz="1200" b="1" kern="1200" dirty="0" smtClean="0">
                          <a:solidFill>
                            <a:schemeClr val="tx1"/>
                          </a:solidFill>
                          <a:latin typeface="+mn-lt"/>
                          <a:ea typeface="+mn-ea"/>
                          <a:cs typeface="+mn-cs"/>
                        </a:rPr>
                        <a:t> </a:t>
                      </a:r>
                      <a:r>
                        <a:rPr lang="en-GB" sz="1200" b="1" i="1" kern="1200" dirty="0" smtClean="0">
                          <a:solidFill>
                            <a:schemeClr val="tx1"/>
                          </a:solidFill>
                          <a:latin typeface="+mn-lt"/>
                          <a:ea typeface="+mn-ea"/>
                          <a:cs typeface="+mn-cs"/>
                        </a:rPr>
                        <a:t>Lenin introducing the New Economic Policy at the Party Congress, 1921.</a:t>
                      </a:r>
                      <a:endParaRPr lang="en-GB" sz="12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200" b="1" dirty="0" smtClean="0"/>
                        <a:t>Pick out the key words in this statement</a:t>
                      </a:r>
                      <a:r>
                        <a:rPr lang="en-GB" sz="1200" b="1" baseline="0" dirty="0" smtClean="0"/>
                        <a:t> – what is </a:t>
                      </a:r>
                      <a:r>
                        <a:rPr lang="en-GB" sz="1200" b="1" baseline="0" dirty="0" smtClean="0"/>
                        <a:t>NOT Communist about this?</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algn="ctr"/>
                      <a:r>
                        <a:rPr lang="en-GB" sz="1100" b="1" kern="1200" dirty="0" smtClean="0">
                          <a:solidFill>
                            <a:schemeClr val="dk1"/>
                          </a:solidFill>
                          <a:latin typeface="+mn-lt"/>
                          <a:ea typeface="+mn-ea"/>
                          <a:cs typeface="+mn-cs"/>
                        </a:rPr>
                        <a:t>Industrial output in millions of tonnes/kilowatts</a:t>
                      </a:r>
                      <a:endParaRPr lang="en-GB" sz="1100" kern="1200" dirty="0" smtClean="0">
                        <a:solidFill>
                          <a:schemeClr val="dk1"/>
                        </a:solidFill>
                        <a:latin typeface="+mn-lt"/>
                        <a:ea typeface="+mn-ea"/>
                        <a:cs typeface="+mn-cs"/>
                      </a:endParaRPr>
                    </a:p>
                    <a:p>
                      <a:pPr lvl="0"/>
                      <a:r>
                        <a:rPr lang="en-GB" sz="1100" kern="1200" dirty="0" smtClean="0">
                          <a:solidFill>
                            <a:schemeClr val="dk1"/>
                          </a:solidFill>
                          <a:latin typeface="+mn-lt"/>
                          <a:ea typeface="+mn-ea"/>
                          <a:cs typeface="+mn-cs"/>
                        </a:rPr>
                        <a:t>                           1913                                                 1921</a:t>
                      </a:r>
                    </a:p>
                    <a:p>
                      <a:r>
                        <a:rPr lang="en-GB" sz="1100" kern="1200" dirty="0" smtClean="0">
                          <a:solidFill>
                            <a:schemeClr val="dk1"/>
                          </a:solidFill>
                          <a:latin typeface="+mn-lt"/>
                          <a:ea typeface="+mn-ea"/>
                          <a:cs typeface="+mn-cs"/>
                        </a:rPr>
                        <a:t>Coal	29		9</a:t>
                      </a:r>
                    </a:p>
                    <a:p>
                      <a:r>
                        <a:rPr lang="en-GB" sz="1100" kern="1200" dirty="0" smtClean="0">
                          <a:solidFill>
                            <a:schemeClr val="dk1"/>
                          </a:solidFill>
                          <a:latin typeface="+mn-lt"/>
                          <a:ea typeface="+mn-ea"/>
                          <a:cs typeface="+mn-cs"/>
                        </a:rPr>
                        <a:t>Oil	9.2		3.8</a:t>
                      </a:r>
                    </a:p>
                    <a:p>
                      <a:r>
                        <a:rPr lang="en-GB" sz="1100" kern="1200" dirty="0" smtClean="0">
                          <a:solidFill>
                            <a:schemeClr val="dk1"/>
                          </a:solidFill>
                          <a:latin typeface="+mn-lt"/>
                          <a:ea typeface="+mn-ea"/>
                          <a:cs typeface="+mn-cs"/>
                        </a:rPr>
                        <a:t>Iron	4.2		0.1</a:t>
                      </a:r>
                    </a:p>
                    <a:p>
                      <a:r>
                        <a:rPr lang="en-GB" sz="1100" kern="1200" dirty="0" smtClean="0">
                          <a:solidFill>
                            <a:schemeClr val="dk1"/>
                          </a:solidFill>
                          <a:latin typeface="+mn-lt"/>
                          <a:ea typeface="+mn-ea"/>
                          <a:cs typeface="+mn-cs"/>
                        </a:rPr>
                        <a:t>Steel	4.3		0.2</a:t>
                      </a:r>
                    </a:p>
                    <a:p>
                      <a:r>
                        <a:rPr lang="en-GB" sz="1100" kern="1200" dirty="0" smtClean="0">
                          <a:solidFill>
                            <a:schemeClr val="dk1"/>
                          </a:solidFill>
                          <a:latin typeface="+mn-lt"/>
                          <a:ea typeface="+mn-ea"/>
                          <a:cs typeface="+mn-cs"/>
                        </a:rPr>
                        <a:t>Sugar	1.3		0.05</a:t>
                      </a:r>
                    </a:p>
                    <a:p>
                      <a:r>
                        <a:rPr lang="en-GB" sz="1100" kern="1200" dirty="0" smtClean="0">
                          <a:solidFill>
                            <a:schemeClr val="dk1"/>
                          </a:solidFill>
                          <a:latin typeface="+mn-lt"/>
                          <a:ea typeface="+mn-ea"/>
                          <a:cs typeface="+mn-cs"/>
                        </a:rPr>
                        <a:t>Electricity	2039		520</a:t>
                      </a:r>
                      <a:endParaRPr lang="en-GB" sz="9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What was the N.E.P.</a:t>
                      </a:r>
                      <a:r>
                        <a:rPr lang="en-GB" sz="1200" b="1" baseline="0" dirty="0" smtClean="0"/>
                        <a:t> and why do you think Lenin introduced it?</a:t>
                      </a: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Who were the Kulaks</a:t>
                      </a:r>
                      <a:r>
                        <a:rPr lang="en-GB" sz="1200" b="1" baseline="0" dirty="0" smtClean="0"/>
                        <a:t> and the </a:t>
                      </a:r>
                      <a:r>
                        <a:rPr lang="en-GB" sz="1200" b="1" baseline="0" dirty="0" err="1" smtClean="0"/>
                        <a:t>NEPmen</a:t>
                      </a:r>
                      <a:r>
                        <a:rPr lang="en-GB" sz="1200" b="1" baseline="0" dirty="0" smtClean="0"/>
                        <a:t>?</a:t>
                      </a: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Why</a:t>
                      </a:r>
                      <a:r>
                        <a:rPr lang="en-GB" sz="1200" b="1" baseline="0" dirty="0" smtClean="0"/>
                        <a:t> might some Communists have thought Lenin was a traitor to their cause?</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139442"/>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NEP (New Economic Plan)</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9" name="Rectangle 8"/>
          <p:cNvSpPr/>
          <p:nvPr/>
        </p:nvSpPr>
        <p:spPr>
          <a:xfrm>
            <a:off x="404664" y="365919"/>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Describe the NEP</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Compare the NEP with Communism</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	OUTLINE OF LEARNING</a:t>
            </a:r>
            <a:endParaRPr lang="en-GB" sz="1000" b="1" dirty="0"/>
          </a:p>
        </p:txBody>
      </p:sp>
      <p:graphicFrame>
        <p:nvGraphicFramePr>
          <p:cNvPr id="6" name="Table 5"/>
          <p:cNvGraphicFramePr>
            <a:graphicFrameLocks noGrp="1"/>
          </p:cNvGraphicFramePr>
          <p:nvPr/>
        </p:nvGraphicFramePr>
        <p:xfrm>
          <a:off x="332656" y="395536"/>
          <a:ext cx="6264696" cy="5308600"/>
        </p:xfrm>
        <a:graphic>
          <a:graphicData uri="http://schemas.openxmlformats.org/drawingml/2006/table">
            <a:tbl>
              <a:tblPr firstRow="1" bandRow="1">
                <a:tableStyleId>{2D5ABB26-0587-4C30-8999-92F81FD0307C}</a:tableStyleId>
              </a:tblPr>
              <a:tblGrid>
                <a:gridCol w="2088232"/>
                <a:gridCol w="2808312"/>
                <a:gridCol w="1368152"/>
              </a:tblGrid>
              <a:tr h="370840">
                <a:tc>
                  <a:txBody>
                    <a:bodyPr/>
                    <a:lstStyle/>
                    <a:p>
                      <a:pPr algn="ctr"/>
                      <a:r>
                        <a:rPr lang="en-GB" sz="1200" b="1" dirty="0" smtClean="0"/>
                        <a:t>Title </a:t>
                      </a:r>
                      <a:endParaRPr lang="en-GB" sz="1200" b="1" dirty="0"/>
                    </a:p>
                  </a:txBody>
                  <a:tcPr/>
                </a:tc>
                <a:tc>
                  <a:txBody>
                    <a:bodyPr/>
                    <a:lstStyle/>
                    <a:p>
                      <a:pPr algn="ctr"/>
                      <a:r>
                        <a:rPr lang="en-GB" sz="1200" b="1" dirty="0" smtClean="0"/>
                        <a:t>Lesson Objectives</a:t>
                      </a:r>
                      <a:endParaRPr lang="en-GB" sz="1200" b="1" dirty="0"/>
                    </a:p>
                  </a:txBody>
                  <a:tcPr/>
                </a:tc>
                <a:tc>
                  <a:txBody>
                    <a:bodyPr/>
                    <a:lstStyle/>
                    <a:p>
                      <a:pPr algn="ctr"/>
                      <a:r>
                        <a:rPr lang="en-GB" sz="1200" b="1" dirty="0" smtClean="0"/>
                        <a:t>Homework</a:t>
                      </a:r>
                      <a:endParaRPr lang="en-GB" sz="1200" b="1" dirty="0"/>
                    </a:p>
                  </a:txBody>
                  <a:tcPr/>
                </a:tc>
              </a:tr>
              <a:tr h="370840">
                <a:tc>
                  <a:txBody>
                    <a:bodyPr/>
                    <a:lstStyle/>
                    <a:p>
                      <a:pPr algn="ctr">
                        <a:spcAft>
                          <a:spcPts val="0"/>
                        </a:spcAft>
                      </a:pPr>
                      <a:r>
                        <a:rPr lang="en-GB" sz="1200" b="1" dirty="0" smtClean="0">
                          <a:effectLst/>
                          <a:latin typeface="+mn-lt"/>
                          <a:ea typeface="Times New Roman"/>
                        </a:rPr>
                        <a:t>I – April to October 1917</a:t>
                      </a:r>
                      <a:endParaRPr lang="en-GB" sz="1200" b="1" dirty="0">
                        <a:effectLst/>
                        <a:latin typeface="+mn-lt"/>
                        <a:ea typeface="Times New Roman"/>
                      </a:endParaRPr>
                    </a:p>
                  </a:txBody>
                  <a:tcPr marL="68580" marR="68580" marT="0" marB="0"/>
                </a:tc>
                <a:tc>
                  <a:txBody>
                    <a:bodyPr/>
                    <a:lstStyle/>
                    <a:p>
                      <a:r>
                        <a:rPr lang="en-GB" sz="1200" dirty="0" smtClean="0"/>
                        <a:t>Recall the April</a:t>
                      </a:r>
                      <a:r>
                        <a:rPr lang="en-GB" sz="1200" baseline="0" dirty="0" smtClean="0"/>
                        <a:t> Thesis</a:t>
                      </a:r>
                    </a:p>
                    <a:p>
                      <a:r>
                        <a:rPr lang="en-GB" sz="1200" baseline="0" dirty="0" smtClean="0"/>
                        <a:t>Explain the reasons for the collapse of the Provisional Government</a:t>
                      </a:r>
                      <a:endParaRPr lang="en-GB" sz="1200" dirty="0"/>
                    </a:p>
                  </a:txBody>
                  <a:tcPr/>
                </a:tc>
                <a:tc>
                  <a:txBody>
                    <a:bodyPr/>
                    <a:lstStyle/>
                    <a:p>
                      <a:pPr algn="ctr"/>
                      <a:r>
                        <a:rPr lang="en-GB" sz="1200" dirty="0" smtClean="0"/>
                        <a:t>The Treaty of Brest-Litovsk</a:t>
                      </a:r>
                      <a:endParaRPr lang="en-GB" sz="1200" dirty="0"/>
                    </a:p>
                  </a:txBody>
                  <a:tcPr/>
                </a:tc>
              </a:tr>
              <a:tr h="370840">
                <a:tc>
                  <a:txBody>
                    <a:bodyPr/>
                    <a:lstStyle/>
                    <a:p>
                      <a:pPr algn="ctr">
                        <a:spcAft>
                          <a:spcPts val="0"/>
                        </a:spcAft>
                      </a:pPr>
                      <a:r>
                        <a:rPr lang="en-GB" sz="1200" b="1" dirty="0" smtClean="0">
                          <a:effectLst/>
                          <a:latin typeface="+mn-lt"/>
                          <a:ea typeface="Times New Roman"/>
                        </a:rPr>
                        <a:t>II – The Bolshevik Revolution</a:t>
                      </a:r>
                      <a:endParaRPr lang="en-GB" sz="1200" b="1" dirty="0">
                        <a:effectLst/>
                        <a:latin typeface="+mn-lt"/>
                        <a:ea typeface="Times New Roman"/>
                      </a:endParaRPr>
                    </a:p>
                  </a:txBody>
                  <a:tcPr marL="68580" marR="68580" marT="0" marB="0"/>
                </a:tc>
                <a:tc>
                  <a:txBody>
                    <a:bodyPr/>
                    <a:lstStyle/>
                    <a:p>
                      <a:r>
                        <a:rPr lang="en-GB" sz="1200" dirty="0" smtClean="0"/>
                        <a:t>Describe the events</a:t>
                      </a:r>
                      <a:r>
                        <a:rPr lang="en-GB" sz="1200" baseline="0" dirty="0" smtClean="0"/>
                        <a:t> of October 1917</a:t>
                      </a:r>
                    </a:p>
                    <a:p>
                      <a:r>
                        <a:rPr lang="en-GB" sz="1200" baseline="0" dirty="0" smtClean="0"/>
                        <a:t>Explain why the Bolsheviks exaggerated the storming of the Winter Palace</a:t>
                      </a:r>
                      <a:endParaRPr lang="en-GB" sz="1200" dirty="0"/>
                    </a:p>
                  </a:txBody>
                  <a:tcPr/>
                </a:tc>
                <a:tc>
                  <a:txBody>
                    <a:bodyPr/>
                    <a:lstStyle/>
                    <a:p>
                      <a:endParaRPr lang="en-GB" sz="1200"/>
                    </a:p>
                  </a:txBody>
                  <a:tcPr/>
                </a:tc>
              </a:tr>
              <a:tr h="370840">
                <a:tc>
                  <a:txBody>
                    <a:bodyPr/>
                    <a:lstStyle/>
                    <a:p>
                      <a:pPr algn="ctr">
                        <a:spcAft>
                          <a:spcPts val="0"/>
                        </a:spcAft>
                      </a:pPr>
                      <a:r>
                        <a:rPr lang="en-GB" sz="1200" b="1" dirty="0" smtClean="0">
                          <a:effectLst/>
                          <a:latin typeface="+mn-lt"/>
                          <a:ea typeface="Times New Roman"/>
                        </a:rPr>
                        <a:t>III – The Russian Civil War</a:t>
                      </a:r>
                      <a:endParaRPr lang="en-GB" sz="1200" b="1" dirty="0">
                        <a:effectLst/>
                        <a:latin typeface="+mn-lt"/>
                        <a:ea typeface="Times New Roman"/>
                      </a:endParaRPr>
                    </a:p>
                  </a:txBody>
                  <a:tcPr marL="68580" marR="68580" marT="0" marB="0"/>
                </a:tc>
                <a:tc>
                  <a:txBody>
                    <a:bodyPr/>
                    <a:lstStyle/>
                    <a:p>
                      <a:r>
                        <a:rPr lang="en-GB" sz="1200" dirty="0" smtClean="0"/>
                        <a:t>Explain why there were divisions in Russia after the Revolution</a:t>
                      </a:r>
                    </a:p>
                    <a:p>
                      <a:r>
                        <a:rPr lang="en-GB" sz="1200" dirty="0" smtClean="0"/>
                        <a:t>Explain the purpose of a political cartoon</a:t>
                      </a:r>
                      <a:endParaRPr lang="en-GB" sz="1200" dirty="0"/>
                    </a:p>
                  </a:txBody>
                  <a:tcPr/>
                </a:tc>
                <a:tc>
                  <a:txBody>
                    <a:bodyPr/>
                    <a:lstStyle/>
                    <a:p>
                      <a:pPr algn="ctr"/>
                      <a:r>
                        <a:rPr lang="en-GB" sz="1200" dirty="0" smtClean="0"/>
                        <a:t>Civil War cartoon question</a:t>
                      </a:r>
                      <a:endParaRPr lang="en-GB" sz="1200" dirty="0"/>
                    </a:p>
                  </a:txBody>
                  <a:tcPr/>
                </a:tc>
              </a:tr>
              <a:tr h="370840">
                <a:tc>
                  <a:txBody>
                    <a:bodyPr/>
                    <a:lstStyle/>
                    <a:p>
                      <a:pPr algn="ctr">
                        <a:spcAft>
                          <a:spcPts val="0"/>
                        </a:spcAft>
                      </a:pPr>
                      <a:r>
                        <a:rPr lang="en-GB" sz="1200" b="1" dirty="0" smtClean="0">
                          <a:effectLst/>
                          <a:latin typeface="+mn-lt"/>
                          <a:ea typeface="Times New Roman"/>
                        </a:rPr>
                        <a:t>IV – War Communism</a:t>
                      </a:r>
                      <a:endParaRPr lang="en-GB" sz="1200" b="1" dirty="0">
                        <a:effectLst/>
                        <a:latin typeface="+mn-lt"/>
                        <a:ea typeface="Times New Roman"/>
                      </a:endParaRPr>
                    </a:p>
                  </a:txBody>
                  <a:tcPr marL="68580" marR="68580" marT="0" marB="0"/>
                </a:tc>
                <a:tc>
                  <a:txBody>
                    <a:bodyPr/>
                    <a:lstStyle/>
                    <a:p>
                      <a:r>
                        <a:rPr lang="en-GB" sz="1200" dirty="0" smtClean="0"/>
                        <a:t>Explain why War Communism</a:t>
                      </a:r>
                      <a:r>
                        <a:rPr lang="en-GB" sz="1200" baseline="0" dirty="0" smtClean="0"/>
                        <a:t> was used</a:t>
                      </a:r>
                    </a:p>
                    <a:p>
                      <a:r>
                        <a:rPr lang="en-GB" sz="1200" baseline="0" dirty="0" smtClean="0"/>
                        <a:t>Judge the success of War Communism</a:t>
                      </a:r>
                      <a:endParaRPr lang="en-GB" sz="1200" dirty="0"/>
                    </a:p>
                  </a:txBody>
                  <a:tcPr/>
                </a:tc>
                <a:tc>
                  <a:txBody>
                    <a:bodyPr/>
                    <a:lstStyle/>
                    <a:p>
                      <a:endParaRPr lang="en-GB" sz="1200" dirty="0"/>
                    </a:p>
                  </a:txBody>
                  <a:tcPr/>
                </a:tc>
              </a:tr>
              <a:tr h="370840">
                <a:tc>
                  <a:txBody>
                    <a:bodyPr/>
                    <a:lstStyle/>
                    <a:p>
                      <a:pPr algn="ctr">
                        <a:spcAft>
                          <a:spcPts val="0"/>
                        </a:spcAft>
                      </a:pPr>
                      <a:r>
                        <a:rPr lang="en-GB" sz="1200" b="1" dirty="0" smtClean="0">
                          <a:effectLst/>
                          <a:latin typeface="+mn-lt"/>
                          <a:ea typeface="Times New Roman"/>
                        </a:rPr>
                        <a:t>V – The role of Trotsky</a:t>
                      </a:r>
                      <a:endParaRPr lang="en-GB" sz="1200" b="1" dirty="0">
                        <a:effectLst/>
                        <a:latin typeface="+mn-lt"/>
                        <a:ea typeface="Times New Roman"/>
                      </a:endParaRPr>
                    </a:p>
                  </a:txBody>
                  <a:tcPr marL="68580" marR="68580" marT="0" marB="0"/>
                </a:tc>
                <a:tc>
                  <a:txBody>
                    <a:bodyPr/>
                    <a:lstStyle/>
                    <a:p>
                      <a:r>
                        <a:rPr lang="en-GB" sz="1200" dirty="0" smtClean="0"/>
                        <a:t>Describe Trotsky’s Civil War career</a:t>
                      </a:r>
                    </a:p>
                    <a:p>
                      <a:r>
                        <a:rPr lang="en-GB" sz="1200" dirty="0" smtClean="0"/>
                        <a:t>Judge the reliability of a written source</a:t>
                      </a:r>
                      <a:endParaRPr lang="en-GB" sz="1200" dirty="0"/>
                    </a:p>
                  </a:txBody>
                  <a:tcPr/>
                </a:tc>
                <a:tc>
                  <a:txBody>
                    <a:bodyPr/>
                    <a:lstStyle/>
                    <a:p>
                      <a:endParaRPr lang="en-GB" sz="1200"/>
                    </a:p>
                  </a:txBody>
                  <a:tcPr/>
                </a:tc>
              </a:tr>
              <a:tr h="370840">
                <a:tc>
                  <a:txBody>
                    <a:bodyPr/>
                    <a:lstStyle/>
                    <a:p>
                      <a:pPr algn="ctr">
                        <a:spcAft>
                          <a:spcPts val="0"/>
                        </a:spcAft>
                      </a:pPr>
                      <a:r>
                        <a:rPr lang="en-GB" sz="1200" b="1" dirty="0" smtClean="0">
                          <a:effectLst/>
                          <a:latin typeface="+mn-lt"/>
                          <a:ea typeface="Times New Roman"/>
                        </a:rPr>
                        <a:t>VI – The end of the Romanovs</a:t>
                      </a:r>
                      <a:endParaRPr lang="en-GB" sz="1200" b="1" dirty="0">
                        <a:effectLst/>
                        <a:latin typeface="+mn-lt"/>
                        <a:ea typeface="Times New Roman"/>
                      </a:endParaRPr>
                    </a:p>
                  </a:txBody>
                  <a:tcPr marL="68580" marR="68580" marT="0" marB="0"/>
                </a:tc>
                <a:tc>
                  <a:txBody>
                    <a:bodyPr/>
                    <a:lstStyle/>
                    <a:p>
                      <a:r>
                        <a:rPr lang="en-GB" sz="1200" dirty="0" smtClean="0"/>
                        <a:t>Recall the events</a:t>
                      </a:r>
                      <a:r>
                        <a:rPr lang="en-GB" sz="1200" baseline="0" dirty="0" smtClean="0"/>
                        <a:t> surrounding the deaths of the Romanov family</a:t>
                      </a:r>
                    </a:p>
                    <a:p>
                      <a:r>
                        <a:rPr lang="en-GB" sz="1200" baseline="0" dirty="0" smtClean="0"/>
                        <a:t>Explain why the Romanovs were assassinated</a:t>
                      </a:r>
                      <a:endParaRPr lang="en-GB" sz="1200" dirty="0"/>
                    </a:p>
                  </a:txBody>
                  <a:tcPr/>
                </a:tc>
                <a:tc>
                  <a:txBody>
                    <a:bodyPr/>
                    <a:lstStyle/>
                    <a:p>
                      <a:pPr algn="ctr"/>
                      <a:r>
                        <a:rPr lang="en-GB" sz="1200" dirty="0" smtClean="0"/>
                        <a:t>Revision</a:t>
                      </a:r>
                      <a:endParaRPr lang="en-GB" sz="1200" dirty="0"/>
                    </a:p>
                  </a:txBody>
                  <a:tcPr/>
                </a:tc>
              </a:tr>
              <a:tr h="370840">
                <a:tc>
                  <a:txBody>
                    <a:bodyPr/>
                    <a:lstStyle/>
                    <a:p>
                      <a:pPr algn="ctr">
                        <a:spcAft>
                          <a:spcPts val="0"/>
                        </a:spcAft>
                      </a:pPr>
                      <a:r>
                        <a:rPr lang="en-GB" sz="1200" b="1" dirty="0" smtClean="0">
                          <a:effectLst/>
                          <a:latin typeface="+mn-lt"/>
                          <a:ea typeface="Times New Roman"/>
                        </a:rPr>
                        <a:t>VII – The NEP</a:t>
                      </a:r>
                      <a:endParaRPr lang="en-GB" sz="1200" b="1" dirty="0">
                        <a:effectLst/>
                        <a:latin typeface="+mn-lt"/>
                        <a:ea typeface="Times New Roman"/>
                      </a:endParaRPr>
                    </a:p>
                  </a:txBody>
                  <a:tcPr marL="68580" marR="68580" marT="0" marB="0"/>
                </a:tc>
                <a:tc>
                  <a:txBody>
                    <a:bodyPr/>
                    <a:lstStyle/>
                    <a:p>
                      <a:r>
                        <a:rPr lang="en-GB" sz="1200" dirty="0" smtClean="0"/>
                        <a:t>Describe</a:t>
                      </a:r>
                      <a:r>
                        <a:rPr lang="en-GB" sz="1200" baseline="0" dirty="0" smtClean="0"/>
                        <a:t> the NEP</a:t>
                      </a:r>
                    </a:p>
                    <a:p>
                      <a:r>
                        <a:rPr lang="en-GB" sz="1200" baseline="0" dirty="0" smtClean="0"/>
                        <a:t>Compare the NEP with Communism</a:t>
                      </a:r>
                      <a:endParaRPr lang="en-GB" sz="1200" dirty="0"/>
                    </a:p>
                  </a:txBody>
                  <a:tcPr/>
                </a:tc>
                <a:tc>
                  <a:txBody>
                    <a:bodyPr/>
                    <a:lstStyle/>
                    <a:p>
                      <a:endParaRPr lang="en-GB" sz="1200" dirty="0"/>
                    </a:p>
                  </a:txBody>
                  <a:tcPr/>
                </a:tc>
              </a:tr>
              <a:tr h="370840">
                <a:tc>
                  <a:txBody>
                    <a:bodyPr/>
                    <a:lstStyle/>
                    <a:p>
                      <a:pPr algn="ctr">
                        <a:spcAft>
                          <a:spcPts val="0"/>
                        </a:spcAft>
                      </a:pPr>
                      <a:r>
                        <a:rPr lang="en-GB" sz="1200" b="1" dirty="0" smtClean="0">
                          <a:effectLst/>
                          <a:latin typeface="+mn-lt"/>
                          <a:ea typeface="Times New Roman"/>
                        </a:rPr>
                        <a:t>VIII – The death of</a:t>
                      </a:r>
                      <a:r>
                        <a:rPr lang="en-GB" sz="1200" b="1" baseline="0" dirty="0" smtClean="0">
                          <a:effectLst/>
                          <a:latin typeface="+mn-lt"/>
                          <a:ea typeface="Times New Roman"/>
                        </a:rPr>
                        <a:t> Lenin</a:t>
                      </a:r>
                      <a:endParaRPr lang="en-GB" sz="1200" b="1" dirty="0">
                        <a:effectLst/>
                        <a:latin typeface="+mn-lt"/>
                        <a:ea typeface="Times New Roman"/>
                      </a:endParaRPr>
                    </a:p>
                  </a:txBody>
                  <a:tcPr marL="68580" marR="68580" marT="0" marB="0"/>
                </a:tc>
                <a:tc>
                  <a:txBody>
                    <a:bodyPr/>
                    <a:lstStyle/>
                    <a:p>
                      <a:r>
                        <a:rPr lang="en-GB" sz="1200" dirty="0" smtClean="0"/>
                        <a:t>Evaluate the impact of Lenin’s death on Communism</a:t>
                      </a:r>
                    </a:p>
                    <a:p>
                      <a:r>
                        <a:rPr lang="en-GB" sz="1200" dirty="0" smtClean="0"/>
                        <a:t>Explain</a:t>
                      </a:r>
                      <a:r>
                        <a:rPr lang="en-GB" sz="1200" baseline="0" dirty="0" smtClean="0"/>
                        <a:t> what Lenin had wanted for the future of the USSR</a:t>
                      </a:r>
                      <a:endParaRPr lang="en-GB" sz="1200" dirty="0"/>
                    </a:p>
                  </a:txBody>
                  <a:tcPr/>
                </a:tc>
                <a:tc>
                  <a:txBody>
                    <a:bodyPr/>
                    <a:lstStyle/>
                    <a:p>
                      <a:endParaRPr lang="en-GB" sz="1200" dirty="0"/>
                    </a:p>
                  </a:txBody>
                  <a:tcPr/>
                </a:tc>
              </a:tr>
            </a:tbl>
          </a:graphicData>
        </a:graphic>
      </p:graphicFrame>
      <p:pic>
        <p:nvPicPr>
          <p:cNvPr id="8" name="Picture 4"/>
          <p:cNvPicPr>
            <a:picLocks noChangeAspect="1" noChangeArrowheads="1"/>
          </p:cNvPicPr>
          <p:nvPr/>
        </p:nvPicPr>
        <p:blipFill>
          <a:blip r:embed="rId3"/>
          <a:srcRect/>
          <a:stretch>
            <a:fillRect/>
          </a:stretch>
        </p:blipFill>
        <p:spPr bwMode="auto">
          <a:xfrm>
            <a:off x="332656" y="6012160"/>
            <a:ext cx="6264696" cy="2353821"/>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751226"/>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20</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7955280"/>
        </p:xfrm>
        <a:graphic>
          <a:graphicData uri="http://schemas.openxmlformats.org/drawingml/2006/table">
            <a:tbl>
              <a:tblPr firstRow="1" bandRow="1">
                <a:tableStyleId>{5C22544A-7EE6-4342-B048-85BDC9FD1C3A}</a:tableStyleId>
              </a:tblPr>
              <a:tblGrid>
                <a:gridCol w="6858000"/>
              </a:tblGrid>
              <a:tr h="205877">
                <a:tc>
                  <a:txBody>
                    <a:bodyPr/>
                    <a:lstStyle/>
                    <a:p>
                      <a:r>
                        <a:rPr lang="en-GB" sz="1200" dirty="0" smtClean="0">
                          <a:solidFill>
                            <a:schemeClr val="tx1"/>
                          </a:solidFill>
                        </a:rPr>
                        <a:t>Using your own knowledge and the sources below explain why you believe Lenin was or was not the key factor in the success of Communism in Russia.</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GB" sz="1200" b="1" i="1" kern="1200" dirty="0" smtClean="0">
                          <a:solidFill>
                            <a:schemeClr val="tx1"/>
                          </a:solidFill>
                          <a:latin typeface="+mn-lt"/>
                          <a:ea typeface="+mn-ea"/>
                          <a:cs typeface="+mn-cs"/>
                        </a:rPr>
                        <a:t>A Bolshevik cartoon published in 1921.  </a:t>
                      </a:r>
                      <a:endParaRPr lang="en-GB" sz="1200" b="1" i="1" kern="1200" dirty="0" smtClean="0">
                        <a:solidFill>
                          <a:schemeClr val="tx1"/>
                        </a:solidFill>
                        <a:latin typeface="+mn-lt"/>
                        <a:ea typeface="+mn-ea"/>
                        <a:cs typeface="+mn-cs"/>
                      </a:endParaRPr>
                    </a:p>
                    <a:p>
                      <a:pPr marL="0" marR="0" indent="0" algn="r" defTabSz="914400" rtl="0" eaLnBrk="1" fontAlgn="auto" latinLnBrk="0" hangingPunct="1">
                        <a:lnSpc>
                          <a:spcPct val="100000"/>
                        </a:lnSpc>
                        <a:spcBef>
                          <a:spcPts val="0"/>
                        </a:spcBef>
                        <a:spcAft>
                          <a:spcPts val="0"/>
                        </a:spcAft>
                        <a:buClrTx/>
                        <a:buSzTx/>
                        <a:buFontTx/>
                        <a:buNone/>
                        <a:tabLst/>
                        <a:defRPr/>
                      </a:pPr>
                      <a:r>
                        <a:rPr lang="en-GB" sz="1200" b="1" i="1" kern="1200" dirty="0" smtClean="0">
                          <a:solidFill>
                            <a:schemeClr val="tx1"/>
                          </a:solidFill>
                          <a:latin typeface="+mn-lt"/>
                          <a:ea typeface="+mn-ea"/>
                          <a:cs typeface="+mn-cs"/>
                        </a:rPr>
                        <a:t>Lenin </a:t>
                      </a:r>
                      <a:r>
                        <a:rPr lang="en-GB" sz="1200" b="1" i="1" kern="1200" dirty="0" smtClean="0">
                          <a:solidFill>
                            <a:schemeClr val="tx1"/>
                          </a:solidFill>
                          <a:latin typeface="+mn-lt"/>
                          <a:ea typeface="+mn-ea"/>
                          <a:cs typeface="+mn-cs"/>
                        </a:rPr>
                        <a:t>is shown with a broom.</a:t>
                      </a:r>
                      <a:endParaRPr lang="en-GB" sz="12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lvl="2" algn="r"/>
                      <a:r>
                        <a:rPr lang="en-GB" sz="1200" b="1" dirty="0" smtClean="0"/>
                        <a:t> George </a:t>
                      </a:r>
                      <a:r>
                        <a:rPr lang="en-GB" sz="1200" b="1" dirty="0" err="1" smtClean="0"/>
                        <a:t>Seldes</a:t>
                      </a:r>
                      <a:r>
                        <a:rPr lang="en-GB" sz="1200" b="1" dirty="0" smtClean="0"/>
                        <a:t> wrote about Lenin in his book </a:t>
                      </a:r>
                    </a:p>
                    <a:p>
                      <a:pPr lvl="2" algn="r"/>
                      <a:r>
                        <a:rPr lang="en-GB" sz="1200" b="1" i="1" dirty="0" smtClean="0"/>
                        <a:t>You Can't Print That!</a:t>
                      </a:r>
                      <a:r>
                        <a:rPr lang="en-GB" sz="1200" b="1" dirty="0" smtClean="0"/>
                        <a:t> (1929)</a:t>
                      </a:r>
                    </a:p>
                    <a:p>
                      <a:pPr algn="r"/>
                      <a:r>
                        <a:rPr lang="en-GB" sz="1200" dirty="0" smtClean="0"/>
                        <a:t>Many people trembled when the name of the dictator was </a:t>
                      </a:r>
                      <a:endParaRPr lang="en-GB" sz="1200" dirty="0" smtClean="0"/>
                    </a:p>
                    <a:p>
                      <a:pPr algn="r"/>
                      <a:r>
                        <a:rPr lang="en-GB" sz="1200" dirty="0" smtClean="0"/>
                        <a:t>mentioned</a:t>
                      </a:r>
                      <a:r>
                        <a:rPr lang="en-GB" sz="1200" dirty="0" smtClean="0"/>
                        <a:t>. </a:t>
                      </a:r>
                      <a:r>
                        <a:rPr lang="en-GB" sz="1200" dirty="0" smtClean="0"/>
                        <a:t> </a:t>
                      </a:r>
                      <a:r>
                        <a:rPr lang="en-GB" sz="1200" b="1" dirty="0" smtClean="0"/>
                        <a:t>When </a:t>
                      </a:r>
                      <a:r>
                        <a:rPr lang="en-GB" sz="1200" b="1" dirty="0" smtClean="0"/>
                        <a:t>we said to the censors, " Lenin himself </a:t>
                      </a:r>
                      <a:endParaRPr lang="en-GB" sz="1200" b="1" dirty="0" smtClean="0"/>
                    </a:p>
                    <a:p>
                      <a:pPr algn="r"/>
                      <a:r>
                        <a:rPr lang="en-GB" sz="1200" b="1" dirty="0" smtClean="0"/>
                        <a:t>said </a:t>
                      </a:r>
                      <a:r>
                        <a:rPr lang="en-GB" sz="1200" b="1" dirty="0" smtClean="0"/>
                        <a:t>this</a:t>
                      </a:r>
                      <a:r>
                        <a:rPr lang="en-GB" sz="1200" b="1" dirty="0" smtClean="0"/>
                        <a:t>,“ they </a:t>
                      </a:r>
                      <a:r>
                        <a:rPr lang="en-GB" sz="1200" b="1" dirty="0" smtClean="0"/>
                        <a:t>laughed. </a:t>
                      </a:r>
                      <a:r>
                        <a:rPr lang="en-GB" sz="1200" b="1" dirty="0" smtClean="0"/>
                        <a:t> </a:t>
                      </a:r>
                      <a:r>
                        <a:rPr lang="en-GB" sz="1200" dirty="0" smtClean="0"/>
                        <a:t>When </a:t>
                      </a:r>
                      <a:r>
                        <a:rPr lang="en-GB" sz="1200" dirty="0" smtClean="0"/>
                        <a:t>it served their purposes they </a:t>
                      </a:r>
                      <a:endParaRPr lang="en-GB" sz="1200" dirty="0" smtClean="0"/>
                    </a:p>
                    <a:p>
                      <a:pPr algn="r"/>
                      <a:r>
                        <a:rPr lang="en-GB" sz="1200" dirty="0" smtClean="0"/>
                        <a:t>Added or </a:t>
                      </a:r>
                      <a:r>
                        <a:rPr lang="en-GB" sz="1200" dirty="0" smtClean="0"/>
                        <a:t>deleted, </a:t>
                      </a:r>
                      <a:r>
                        <a:rPr lang="en-GB" sz="1200" dirty="0" smtClean="0"/>
                        <a:t>and sometimes they </a:t>
                      </a:r>
                      <a:r>
                        <a:rPr lang="en-GB" sz="1200" dirty="0" smtClean="0"/>
                        <a:t>suppressed Lenin </a:t>
                      </a:r>
                      <a:endParaRPr lang="en-GB" sz="1200" dirty="0" smtClean="0"/>
                    </a:p>
                    <a:p>
                      <a:pPr algn="r"/>
                      <a:r>
                        <a:rPr lang="en-GB" sz="1200" dirty="0" smtClean="0"/>
                        <a:t>entirely</a:t>
                      </a:r>
                      <a:r>
                        <a:rPr lang="en-GB" sz="1200" dirty="0" smtClean="0"/>
                        <a:t>. When </a:t>
                      </a:r>
                      <a:r>
                        <a:rPr lang="en-GB" sz="1200" dirty="0" smtClean="0"/>
                        <a:t>it </a:t>
                      </a:r>
                      <a:r>
                        <a:rPr lang="en-GB" sz="1200" dirty="0" smtClean="0"/>
                        <a:t>pleased </a:t>
                      </a:r>
                      <a:r>
                        <a:rPr lang="en-GB" sz="1200" dirty="0" smtClean="0"/>
                        <a:t> them </a:t>
                      </a:r>
                      <a:r>
                        <a:rPr lang="en-GB" sz="1200" dirty="0" smtClean="0"/>
                        <a:t>they arranged interviews, but </a:t>
                      </a:r>
                      <a:endParaRPr lang="en-GB" sz="1200" dirty="0" smtClean="0"/>
                    </a:p>
                    <a:p>
                      <a:pPr algn="r"/>
                      <a:r>
                        <a:rPr lang="en-GB" sz="1200" dirty="0" smtClean="0"/>
                        <a:t>for </a:t>
                      </a:r>
                      <a:r>
                        <a:rPr lang="en-GB" sz="1200" dirty="0" smtClean="0"/>
                        <a:t>years </a:t>
                      </a:r>
                      <a:r>
                        <a:rPr lang="en-GB" sz="1200" dirty="0" smtClean="0"/>
                        <a:t>they </a:t>
                      </a:r>
                      <a:r>
                        <a:rPr lang="en-GB" sz="1200" dirty="0" smtClean="0"/>
                        <a:t>did their best to keep the </a:t>
                      </a:r>
                      <a:r>
                        <a:rPr lang="en-GB" sz="1200" b="1" dirty="0" smtClean="0"/>
                        <a:t>" </a:t>
                      </a:r>
                      <a:r>
                        <a:rPr lang="en-GB" sz="1200" b="1" dirty="0" smtClean="0"/>
                        <a:t>capitalist“ </a:t>
                      </a:r>
                      <a:r>
                        <a:rPr lang="en-GB" sz="1200" dirty="0" smtClean="0"/>
                        <a:t>journalists </a:t>
                      </a:r>
                    </a:p>
                    <a:p>
                      <a:pPr algn="r"/>
                      <a:r>
                        <a:rPr lang="en-GB" sz="1200" dirty="0" smtClean="0"/>
                        <a:t>out </a:t>
                      </a:r>
                      <a:r>
                        <a:rPr lang="en-GB" sz="1200" dirty="0" smtClean="0"/>
                        <a:t>of </a:t>
                      </a:r>
                      <a:r>
                        <a:rPr lang="en-GB" sz="1200" dirty="0" smtClean="0"/>
                        <a:t> Lenin's </a:t>
                      </a:r>
                      <a:r>
                        <a:rPr lang="en-GB" sz="1200" dirty="0" smtClean="0"/>
                        <a:t>sight. We heard him, however, at all the big congresses. </a:t>
                      </a:r>
                      <a:endParaRPr lang="en-GB" sz="1200" dirty="0" smtClean="0"/>
                    </a:p>
                    <a:p>
                      <a:pPr algn="r"/>
                      <a:r>
                        <a:rPr lang="en-GB" sz="1200" dirty="0" smtClean="0"/>
                        <a:t>He </a:t>
                      </a:r>
                      <a:r>
                        <a:rPr lang="en-GB" sz="1200" dirty="0" smtClean="0"/>
                        <a:t>reported on foreign and domestic affairs. He never </a:t>
                      </a:r>
                    </a:p>
                    <a:p>
                      <a:pPr lvl="0" algn="r"/>
                      <a:r>
                        <a:rPr lang="en-GB" sz="1200" dirty="0" smtClean="0"/>
                        <a:t>hesitated to acknowledge defeats and failures. </a:t>
                      </a:r>
                      <a:endParaRPr lang="en-GB" sz="1200" dirty="0" smtClean="0"/>
                    </a:p>
                    <a:p>
                      <a:pPr lvl="0" algn="r"/>
                      <a:r>
                        <a:rPr lang="en-GB" sz="1200" dirty="0" smtClean="0"/>
                        <a:t>But </a:t>
                      </a:r>
                      <a:r>
                        <a:rPr lang="en-GB" sz="1200" dirty="0" smtClean="0"/>
                        <a:t>he was always optimistic</a:t>
                      </a:r>
                      <a:r>
                        <a:rPr lang="en-GB" sz="1200" dirty="0" smtClean="0"/>
                        <a:t>.  He </a:t>
                      </a:r>
                      <a:r>
                        <a:rPr lang="en-GB" sz="1200" dirty="0" smtClean="0"/>
                        <a:t>hated power, knowing </a:t>
                      </a:r>
                      <a:endParaRPr lang="en-GB" sz="1200" dirty="0" smtClean="0"/>
                    </a:p>
                    <a:p>
                      <a:pPr lvl="0" algn="r"/>
                      <a:r>
                        <a:rPr lang="en-GB" sz="1200" dirty="0" smtClean="0"/>
                        <a:t>its </a:t>
                      </a:r>
                      <a:r>
                        <a:rPr lang="en-GB" sz="1200" dirty="0" smtClean="0"/>
                        <a:t>corruption. His political wisdom was great; </a:t>
                      </a:r>
                      <a:r>
                        <a:rPr lang="en-GB" sz="1200" dirty="0" smtClean="0"/>
                        <a:t> </a:t>
                      </a:r>
                    </a:p>
                    <a:p>
                      <a:pPr lvl="0" algn="r"/>
                      <a:r>
                        <a:rPr lang="en-GB" sz="1200" dirty="0" smtClean="0"/>
                        <a:t>he </a:t>
                      </a:r>
                      <a:r>
                        <a:rPr lang="en-GB" sz="1200" dirty="0" smtClean="0"/>
                        <a:t>never made a mistake in dealing with the masses but he frequently did in choosing men to share power.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lvl="4" indent="0" algn="l" defTabSz="914400" rtl="0" eaLnBrk="1" fontAlgn="auto" latinLnBrk="0" hangingPunct="1">
                        <a:lnSpc>
                          <a:spcPct val="100000"/>
                        </a:lnSpc>
                        <a:spcBef>
                          <a:spcPts val="0"/>
                        </a:spcBef>
                        <a:spcAft>
                          <a:spcPts val="0"/>
                        </a:spcAft>
                        <a:buClrTx/>
                        <a:buSzTx/>
                        <a:buFontTx/>
                        <a:buNone/>
                        <a:tabLst/>
                        <a:defRPr/>
                      </a:pPr>
                      <a:r>
                        <a:rPr lang="en-GB" sz="1200" dirty="0" smtClean="0"/>
                        <a:t>What do you think is meant</a:t>
                      </a:r>
                      <a:r>
                        <a:rPr lang="en-GB" sz="1200" baseline="0" dirty="0" smtClean="0"/>
                        <a:t> where it says: “</a:t>
                      </a:r>
                      <a:r>
                        <a:rPr lang="en-GB" sz="1200" b="1" dirty="0" smtClean="0"/>
                        <a:t>When we said to the censors, " Lenin himself said this," they laughed.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death of Lenin</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9" name="Picture 8" descr="Picture 003"/>
          <p:cNvPicPr/>
          <p:nvPr/>
        </p:nvPicPr>
        <p:blipFill>
          <a:blip r:embed="rId3" cstate="print"/>
          <a:srcRect/>
          <a:stretch>
            <a:fillRect/>
          </a:stretch>
        </p:blipFill>
        <p:spPr bwMode="auto">
          <a:xfrm>
            <a:off x="-10403" y="1331640"/>
            <a:ext cx="2791331" cy="324036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21</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7559040"/>
        </p:xfrm>
        <a:graphic>
          <a:graphicData uri="http://schemas.openxmlformats.org/drawingml/2006/table">
            <a:tbl>
              <a:tblPr firstRow="1" bandRow="1">
                <a:tableStyleId>{5C22544A-7EE6-4342-B048-85BDC9FD1C3A}</a:tableStyleId>
              </a:tblPr>
              <a:tblGrid>
                <a:gridCol w="6858000"/>
              </a:tblGrid>
              <a:tr h="205877">
                <a:tc>
                  <a:txBody>
                    <a:bodyPr/>
                    <a:lstStyle/>
                    <a:p>
                      <a:r>
                        <a:rPr lang="en-GB" sz="1200" b="1" dirty="0" smtClean="0">
                          <a:solidFill>
                            <a:schemeClr val="tx1"/>
                          </a:solidFill>
                        </a:rPr>
                        <a:t>Do you think that Trotsky had what it took to take over</a:t>
                      </a:r>
                      <a:r>
                        <a:rPr lang="en-GB" sz="1200" b="1" baseline="0" dirty="0" smtClean="0">
                          <a:solidFill>
                            <a:schemeClr val="tx1"/>
                          </a:solidFill>
                        </a:rPr>
                        <a:t> the leadership of the party</a:t>
                      </a:r>
                      <a:r>
                        <a:rPr lang="en-GB" sz="1200" b="1" dirty="0" smtClean="0">
                          <a:solidFill>
                            <a:schemeClr val="tx1"/>
                          </a:solidFill>
                        </a:rPr>
                        <a:t>? Explain your answer</a:t>
                      </a:r>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What do you think Lenin hoped and feared for in the future of Communist Russia?  E.g. that people would rebel against it?</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smtClean="0"/>
                        <a:t>              SELF </a:t>
                      </a:r>
                      <a:r>
                        <a:rPr lang="en-GB" sz="1000" b="1" dirty="0" smtClean="0"/>
                        <a:t>/ PEER ASSESSMENT</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ctangle 6"/>
          <p:cNvSpPr/>
          <p:nvPr/>
        </p:nvSpPr>
        <p:spPr>
          <a:xfrm>
            <a:off x="404664" y="251520"/>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Evaluate the impact of Lenin’s death on Communism</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Explain what Lenin had wanted for the future of the USSR</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graphicFrame>
        <p:nvGraphicFramePr>
          <p:cNvPr id="10" name="Table 9"/>
          <p:cNvGraphicFramePr>
            <a:graphicFrameLocks noGrp="1"/>
          </p:cNvGraphicFramePr>
          <p:nvPr/>
        </p:nvGraphicFramePr>
        <p:xfrm>
          <a:off x="-99392" y="7236296"/>
          <a:ext cx="7200800" cy="1619673"/>
        </p:xfrm>
        <a:graphic>
          <a:graphicData uri="http://schemas.openxmlformats.org/drawingml/2006/table">
            <a:tbl>
              <a:tblPr firstRow="1" bandRow="1">
                <a:tableStyleId>{5C22544A-7EE6-4342-B048-85BDC9FD1C3A}</a:tableStyleId>
              </a:tblPr>
              <a:tblGrid>
                <a:gridCol w="2232396"/>
                <a:gridCol w="4968404"/>
              </a:tblGrid>
              <a:tr h="539891">
                <a:tc>
                  <a:txBody>
                    <a:bodyPr/>
                    <a:lstStyle/>
                    <a:p>
                      <a:pPr algn="ctr"/>
                      <a:r>
                        <a:rPr lang="en-GB" sz="1100" b="1" dirty="0" smtClean="0">
                          <a:solidFill>
                            <a:schemeClr val="tx1"/>
                          </a:solidFill>
                          <a:latin typeface="Calibri" pitchFamily="34" charset="0"/>
                        </a:rPr>
                        <a:t>Medal</a:t>
                      </a:r>
                    </a:p>
                    <a:p>
                      <a:pPr algn="ctr"/>
                      <a:r>
                        <a:rPr lang="en-GB" sz="1100" b="1" i="1" dirty="0" smtClean="0">
                          <a:solidFill>
                            <a:schemeClr val="tx1"/>
                          </a:solidFill>
                          <a:latin typeface="Calibri" pitchFamily="34" charset="0"/>
                        </a:rPr>
                        <a:t>Positive Comment</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539891">
                <a:tc>
                  <a:txBody>
                    <a:bodyPr/>
                    <a:lstStyle/>
                    <a:p>
                      <a:pPr algn="ctr"/>
                      <a:r>
                        <a:rPr lang="en-GB" sz="1100" b="1" baseline="0" dirty="0" smtClean="0">
                          <a:solidFill>
                            <a:schemeClr val="tx1"/>
                          </a:solidFill>
                          <a:latin typeface="Calibri" pitchFamily="34" charset="0"/>
                        </a:rPr>
                        <a:t>Mission</a:t>
                      </a:r>
                    </a:p>
                    <a:p>
                      <a:pPr algn="ctr"/>
                      <a:r>
                        <a:rPr lang="en-GB" sz="1100" b="1" i="1" baseline="0" dirty="0" smtClean="0">
                          <a:solidFill>
                            <a:schemeClr val="tx1"/>
                          </a:solidFill>
                          <a:latin typeface="Calibri" pitchFamily="34" charset="0"/>
                        </a:rPr>
                        <a:t>Way to Improve</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539891">
                <a:tc>
                  <a:txBody>
                    <a:bodyPr/>
                    <a:lstStyle/>
                    <a:p>
                      <a:pPr algn="ctr"/>
                      <a:r>
                        <a:rPr lang="en-GB" sz="1100" b="1" dirty="0" smtClean="0">
                          <a:solidFill>
                            <a:schemeClr val="tx1"/>
                          </a:solidFill>
                          <a:latin typeface="Calibri" pitchFamily="34" charset="0"/>
                        </a:rPr>
                        <a:t>Student</a:t>
                      </a:r>
                      <a:r>
                        <a:rPr lang="en-GB" sz="1100" b="1" baseline="0" dirty="0" smtClean="0">
                          <a:solidFill>
                            <a:schemeClr val="tx1"/>
                          </a:solidFill>
                          <a:latin typeface="Calibri" pitchFamily="34" charset="0"/>
                        </a:rPr>
                        <a:t> Comment</a:t>
                      </a:r>
                    </a:p>
                    <a:p>
                      <a:pPr algn="ctr"/>
                      <a:r>
                        <a:rPr lang="en-GB" sz="1100" b="1" i="1" dirty="0" smtClean="0">
                          <a:solidFill>
                            <a:schemeClr val="tx1"/>
                          </a:solidFill>
                          <a:latin typeface="Calibri" pitchFamily="34" charset="0"/>
                        </a:rPr>
                        <a:t>What will you do next time?</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9" name="Snip Diagonal Corner Rectangle 8"/>
          <p:cNvSpPr/>
          <p:nvPr/>
        </p:nvSpPr>
        <p:spPr>
          <a:xfrm>
            <a:off x="1052736" y="4139952"/>
            <a:ext cx="1368152" cy="648072"/>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HOPES</a:t>
            </a:r>
            <a:endParaRPr lang="en-GB" dirty="0"/>
          </a:p>
        </p:txBody>
      </p:sp>
      <p:sp>
        <p:nvSpPr>
          <p:cNvPr id="11" name="Snip Diagonal Corner Rectangle 10"/>
          <p:cNvSpPr/>
          <p:nvPr/>
        </p:nvSpPr>
        <p:spPr>
          <a:xfrm>
            <a:off x="4149080" y="5292080"/>
            <a:ext cx="1368152" cy="648072"/>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FEARS</a:t>
            </a:r>
            <a:endParaRPr lang="en-GB"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22</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sp>
        <p:nvSpPr>
          <p:cNvPr id="11" name="Rectangle 10"/>
          <p:cNvSpPr/>
          <p:nvPr/>
        </p:nvSpPr>
        <p:spPr>
          <a:xfrm>
            <a:off x="404664" y="251520"/>
            <a:ext cx="5976664" cy="615553"/>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EXTENSION TASK</a:t>
            </a:r>
          </a:p>
          <a:p>
            <a:pPr algn="ctr"/>
            <a:r>
              <a:rPr lang="en-US" sz="1400" b="1"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Does the source fully explain why the Provisional Government failed?</a:t>
            </a:r>
            <a:endParaRPr lang="en-US" sz="14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10" name="Rectangle 9"/>
          <p:cNvSpPr/>
          <p:nvPr/>
        </p:nvSpPr>
        <p:spPr>
          <a:xfrm>
            <a:off x="980728" y="3851920"/>
            <a:ext cx="4680520" cy="12241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1052736" y="3851920"/>
            <a:ext cx="3471207" cy="276999"/>
          </a:xfrm>
          <a:prstGeom prst="rect">
            <a:avLst/>
          </a:prstGeom>
          <a:noFill/>
        </p:spPr>
        <p:txBody>
          <a:bodyPr wrap="square" rtlCol="0">
            <a:spAutoFit/>
          </a:bodyPr>
          <a:lstStyle/>
          <a:p>
            <a:r>
              <a:rPr lang="en-GB" sz="1200" dirty="0" smtClean="0"/>
              <a:t>Highlight the text that helps to answer the question</a:t>
            </a:r>
            <a:endParaRPr lang="en-GB" sz="1200" dirty="0"/>
          </a:p>
        </p:txBody>
      </p:sp>
      <p:sp>
        <p:nvSpPr>
          <p:cNvPr id="13" name="Rectangle 12"/>
          <p:cNvSpPr/>
          <p:nvPr/>
        </p:nvSpPr>
        <p:spPr>
          <a:xfrm>
            <a:off x="476672" y="2699792"/>
            <a:ext cx="5688632" cy="381642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0" y="1619672"/>
            <a:ext cx="6858000" cy="7478970"/>
          </a:xfrm>
          <a:prstGeom prst="rect">
            <a:avLst/>
          </a:prstGeom>
          <a:noFill/>
        </p:spPr>
        <p:txBody>
          <a:bodyPr wrap="square" rtlCol="0">
            <a:spAutoFit/>
          </a:bodyPr>
          <a:lstStyle/>
          <a:p>
            <a:pPr lvl="0"/>
            <a:r>
              <a:rPr lang="en-GB" sz="1200" dirty="0" smtClean="0"/>
              <a:t>What other reasons are there to explain why the Provisional Government failed? </a:t>
            </a:r>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b="1" i="1" dirty="0" smtClean="0"/>
          </a:p>
          <a:p>
            <a:pPr lvl="0"/>
            <a:r>
              <a:rPr lang="en-GB" sz="1600" b="1" i="1" dirty="0" smtClean="0"/>
              <a:t>TOP TIP – ANY QUESTION ABOUT THE PROVISIONAL GOVERNMENT – ALWAYS THINK PEACE, BREAK AND LAND (THE APRIL THESIS) – WHICH OF THESE DOES THIS SOURCE RELATE TO, WHICH ONES DOES IT NOT RELATE TO?</a:t>
            </a:r>
            <a:endParaRPr lang="en-GB" sz="1600" b="1" i="1" dirty="0" smtClean="0"/>
          </a:p>
          <a:p>
            <a:endParaRPr lang="en-GB" sz="1200" dirty="0"/>
          </a:p>
        </p:txBody>
      </p:sp>
      <p:sp>
        <p:nvSpPr>
          <p:cNvPr id="15" name="Rectangle 14"/>
          <p:cNvSpPr/>
          <p:nvPr/>
        </p:nvSpPr>
        <p:spPr>
          <a:xfrm>
            <a:off x="-27384" y="1619672"/>
            <a:ext cx="6885384" cy="62646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548680" y="2699792"/>
            <a:ext cx="4077555" cy="276999"/>
          </a:xfrm>
          <a:prstGeom prst="rect">
            <a:avLst/>
          </a:prstGeom>
          <a:noFill/>
        </p:spPr>
        <p:txBody>
          <a:bodyPr wrap="square" rtlCol="0">
            <a:spAutoFit/>
          </a:bodyPr>
          <a:lstStyle/>
          <a:p>
            <a:r>
              <a:rPr lang="en-GB" sz="1200" dirty="0" smtClean="0"/>
              <a:t>What </a:t>
            </a:r>
            <a:r>
              <a:rPr lang="en-GB" sz="1200" dirty="0" smtClean="0"/>
              <a:t>own knowledge can you add to this statement?</a:t>
            </a:r>
            <a:endParaRPr lang="en-GB" sz="1200" dirty="0"/>
          </a:p>
        </p:txBody>
      </p:sp>
      <p:pic>
        <p:nvPicPr>
          <p:cNvPr id="1026" name="Picture 2"/>
          <p:cNvPicPr>
            <a:picLocks noChangeAspect="1" noChangeArrowheads="1"/>
          </p:cNvPicPr>
          <p:nvPr/>
        </p:nvPicPr>
        <p:blipFill>
          <a:blip r:embed="rId3"/>
          <a:srcRect/>
          <a:stretch>
            <a:fillRect/>
          </a:stretch>
        </p:blipFill>
        <p:spPr bwMode="auto">
          <a:xfrm>
            <a:off x="1052736" y="4067944"/>
            <a:ext cx="4552421" cy="864096"/>
          </a:xfrm>
          <a:prstGeom prst="rect">
            <a:avLst/>
          </a:prstGeom>
          <a:noFill/>
          <a:ln w="9525">
            <a:noFill/>
            <a:miter lim="800000"/>
            <a:headEnd/>
            <a:tailEnd/>
          </a:ln>
        </p:spPr>
      </p:pic>
      <p:sp>
        <p:nvSpPr>
          <p:cNvPr id="17" name="Rectangle 16"/>
          <p:cNvSpPr/>
          <p:nvPr/>
        </p:nvSpPr>
        <p:spPr>
          <a:xfrm>
            <a:off x="2204864" y="4427984"/>
            <a:ext cx="1872208" cy="144016"/>
          </a:xfrm>
          <a:prstGeom prst="rect">
            <a:avLst/>
          </a:prstGeom>
          <a:solidFill>
            <a:schemeClr val="bg1">
              <a:lumMod val="8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9" name="Straight Arrow Connector 18"/>
          <p:cNvCxnSpPr/>
          <p:nvPr/>
        </p:nvCxnSpPr>
        <p:spPr>
          <a:xfrm rot="5400000">
            <a:off x="1916832" y="4860032"/>
            <a:ext cx="720080" cy="144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628800" y="5364088"/>
            <a:ext cx="4392488" cy="276999"/>
          </a:xfrm>
          <a:prstGeom prst="rect">
            <a:avLst/>
          </a:prstGeom>
          <a:noFill/>
        </p:spPr>
        <p:txBody>
          <a:bodyPr wrap="square" rtlCol="0">
            <a:spAutoFit/>
          </a:bodyPr>
          <a:lstStyle/>
          <a:p>
            <a:r>
              <a:rPr lang="en-GB" sz="1200" dirty="0" smtClean="0"/>
              <a:t>What does this suggest about how soldiers feel about the war?</a:t>
            </a:r>
            <a:endParaRPr lang="en-GB" sz="1200" dirty="0"/>
          </a:p>
        </p:txBody>
      </p:sp>
      <p:sp>
        <p:nvSpPr>
          <p:cNvPr id="21" name="TextBox 20"/>
          <p:cNvSpPr txBox="1"/>
          <p:nvPr/>
        </p:nvSpPr>
        <p:spPr>
          <a:xfrm>
            <a:off x="188640" y="971600"/>
            <a:ext cx="6669360" cy="338554"/>
          </a:xfrm>
          <a:prstGeom prst="rect">
            <a:avLst/>
          </a:prstGeom>
          <a:noFill/>
        </p:spPr>
        <p:txBody>
          <a:bodyPr wrap="square" rtlCol="0">
            <a:spAutoFit/>
          </a:bodyPr>
          <a:lstStyle/>
          <a:p>
            <a:r>
              <a:rPr lang="en-GB" sz="1600" dirty="0" smtClean="0"/>
              <a:t>KEY WORD: </a:t>
            </a:r>
            <a:r>
              <a:rPr lang="en-GB" sz="1600" b="1" dirty="0" smtClean="0"/>
              <a:t>MUTINY</a:t>
            </a:r>
            <a:r>
              <a:rPr lang="en-GB" sz="1600" dirty="0" smtClean="0"/>
              <a:t> - </a:t>
            </a:r>
            <a:r>
              <a:rPr lang="en-GB" sz="1600" i="1" dirty="0" smtClean="0"/>
              <a:t>when a soldier fights against his own leaders</a:t>
            </a:r>
            <a:endParaRPr lang="en-GB" sz="1600" i="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391186"/>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23</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323528"/>
          <a:ext cx="6858000" cy="8046720"/>
        </p:xfrm>
        <a:graphic>
          <a:graphicData uri="http://schemas.openxmlformats.org/drawingml/2006/table">
            <a:tbl>
              <a:tblPr firstRow="1" bandRow="1">
                <a:tableStyleId>{5C22544A-7EE6-4342-B048-85BDC9FD1C3A}</a:tableStyleId>
              </a:tblPr>
              <a:tblGrid>
                <a:gridCol w="6858000"/>
              </a:tblGrid>
              <a:tr h="205877">
                <a:tc>
                  <a:txBody>
                    <a:bodyPr/>
                    <a:lstStyle/>
                    <a:p>
                      <a:pPr lvl="0"/>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dirty="0" smtClean="0"/>
                        <a:t>HOW FAR DOES THIS EXPLAIN?</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dirty="0" smtClean="0"/>
                        <a:t>WHAT DOES THE</a:t>
                      </a:r>
                      <a:r>
                        <a:rPr lang="en-GB" sz="1000" b="1" baseline="0" dirty="0" smtClean="0"/>
                        <a:t> SOURCE SUGGEST? (QUOTE FROM IT)</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dirty="0" smtClean="0"/>
                        <a:t>ADD YOUR OWN KNOWLEDGE</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dirty="0" smtClean="0"/>
                        <a:t>WHAT DOES IT NOT SAY?</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9" name="Table 8"/>
          <p:cNvGraphicFramePr>
            <a:graphicFrameLocks noGrp="1"/>
          </p:cNvGraphicFramePr>
          <p:nvPr/>
        </p:nvGraphicFramePr>
        <p:xfrm>
          <a:off x="-171400" y="6012160"/>
          <a:ext cx="7200800" cy="2880321"/>
        </p:xfrm>
        <a:graphic>
          <a:graphicData uri="http://schemas.openxmlformats.org/drawingml/2006/table">
            <a:tbl>
              <a:tblPr firstRow="1" bandRow="1">
                <a:tableStyleId>{5C22544A-7EE6-4342-B048-85BDC9FD1C3A}</a:tableStyleId>
              </a:tblPr>
              <a:tblGrid>
                <a:gridCol w="1320960"/>
                <a:gridCol w="4655704"/>
                <a:gridCol w="1224136"/>
              </a:tblGrid>
              <a:tr h="960107">
                <a:tc>
                  <a:txBody>
                    <a:bodyPr/>
                    <a:lstStyle/>
                    <a:p>
                      <a:pPr algn="ctr"/>
                      <a:r>
                        <a:rPr lang="en-GB" sz="1400" b="1" dirty="0" smtClean="0">
                          <a:solidFill>
                            <a:schemeClr val="tx1"/>
                          </a:solidFill>
                          <a:latin typeface="Calibri" pitchFamily="34" charset="0"/>
                        </a:rPr>
                        <a:t>Medal</a:t>
                      </a:r>
                    </a:p>
                    <a:p>
                      <a:pPr algn="ctr"/>
                      <a:r>
                        <a:rPr lang="en-GB" sz="1400" b="1" i="1" dirty="0" smtClean="0">
                          <a:solidFill>
                            <a:schemeClr val="tx1"/>
                          </a:solidFill>
                          <a:latin typeface="Calibri" pitchFamily="34" charset="0"/>
                        </a:rPr>
                        <a:t>Positive Comment</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800" dirty="0" smtClean="0">
                        <a:solidFill>
                          <a:schemeClr val="tx1"/>
                        </a:solidFill>
                        <a:latin typeface="Calibri" pitchFamily="34" charset="0"/>
                      </a:endParaRPr>
                    </a:p>
                    <a:p>
                      <a:pPr algn="ctr"/>
                      <a:r>
                        <a:rPr lang="en-GB" sz="1800" dirty="0" smtClean="0">
                          <a:solidFill>
                            <a:schemeClr val="tx1"/>
                          </a:solidFill>
                          <a:latin typeface="Calibri" pitchFamily="34" charset="0"/>
                        </a:rPr>
                        <a:t>/ 7</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baseline="0" dirty="0" smtClean="0">
                          <a:solidFill>
                            <a:schemeClr val="tx1"/>
                          </a:solidFill>
                          <a:latin typeface="Calibri" pitchFamily="34" charset="0"/>
                        </a:rPr>
                        <a:t>Mission</a:t>
                      </a:r>
                    </a:p>
                    <a:p>
                      <a:pPr algn="ctr"/>
                      <a:r>
                        <a:rPr lang="en-GB" sz="1400" b="1" i="1" baseline="0" dirty="0" smtClean="0">
                          <a:solidFill>
                            <a:schemeClr val="tx1"/>
                          </a:solidFill>
                          <a:latin typeface="Calibri" pitchFamily="34" charset="0"/>
                        </a:rPr>
                        <a:t>Way to Improve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rPr>
                        <a:t>ATL</a:t>
                      </a:r>
                      <a:endParaRPr lang="en-GB" sz="1200" b="1"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dirty="0" smtClean="0">
                          <a:solidFill>
                            <a:schemeClr val="tx1"/>
                          </a:solidFill>
                          <a:latin typeface="Calibri" pitchFamily="34" charset="0"/>
                        </a:rPr>
                        <a:t>Student</a:t>
                      </a:r>
                      <a:r>
                        <a:rPr lang="en-GB" sz="1400" b="1" baseline="0" dirty="0" smtClean="0">
                          <a:solidFill>
                            <a:schemeClr val="tx1"/>
                          </a:solidFill>
                          <a:latin typeface="Calibri" pitchFamily="34" charset="0"/>
                        </a:rPr>
                        <a:t> Comment</a:t>
                      </a:r>
                    </a:p>
                    <a:p>
                      <a:pPr algn="ctr"/>
                      <a:r>
                        <a:rPr lang="en-GB" sz="1400" b="1" i="1" dirty="0" smtClean="0">
                          <a:solidFill>
                            <a:schemeClr val="tx1"/>
                          </a:solidFill>
                          <a:latin typeface="Calibri" pitchFamily="34" charset="0"/>
                        </a:rPr>
                        <a:t>What will you do next time?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pic>
        <p:nvPicPr>
          <p:cNvPr id="7" name="Picture 3"/>
          <p:cNvPicPr>
            <a:picLocks noChangeAspect="1" noChangeArrowheads="1"/>
          </p:cNvPicPr>
          <p:nvPr/>
        </p:nvPicPr>
        <p:blipFill>
          <a:blip r:embed="rId3"/>
          <a:srcRect/>
          <a:stretch>
            <a:fillRect/>
          </a:stretch>
        </p:blipFill>
        <p:spPr bwMode="auto">
          <a:xfrm>
            <a:off x="0" y="251520"/>
            <a:ext cx="6858000" cy="5253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B28ACB0-06FD-4C14-90E3-462A5BC4890E}" type="slidenum">
              <a:rPr lang="en-GB" smtClean="0"/>
              <a:pPr/>
              <a:t>3</a:t>
            </a:fld>
            <a:endParaRPr lang="en-GB"/>
          </a:p>
        </p:txBody>
      </p:sp>
      <p:sp>
        <p:nvSpPr>
          <p:cNvPr id="5" name="TextBox 4"/>
          <p:cNvSpPr txBox="1"/>
          <p:nvPr/>
        </p:nvSpPr>
        <p:spPr>
          <a:xfrm>
            <a:off x="476672" y="450927"/>
            <a:ext cx="5976664" cy="369332"/>
          </a:xfrm>
          <a:prstGeom prst="rect">
            <a:avLst/>
          </a:prstGeom>
          <a:noFill/>
        </p:spPr>
        <p:txBody>
          <a:bodyPr wrap="square" rtlCol="0">
            <a:spAutoFit/>
          </a:bodyPr>
          <a:lstStyle/>
          <a:p>
            <a:endParaRPr lang="en-GB" dirty="0"/>
          </a:p>
        </p:txBody>
      </p:sp>
      <p:graphicFrame>
        <p:nvGraphicFramePr>
          <p:cNvPr id="6" name="Table 5"/>
          <p:cNvGraphicFramePr>
            <a:graphicFrameLocks noGrp="1"/>
          </p:cNvGraphicFramePr>
          <p:nvPr/>
        </p:nvGraphicFramePr>
        <p:xfrm>
          <a:off x="332656" y="683576"/>
          <a:ext cx="6048672" cy="7704847"/>
        </p:xfrm>
        <a:graphic>
          <a:graphicData uri="http://schemas.openxmlformats.org/drawingml/2006/table">
            <a:tbl>
              <a:tblPr/>
              <a:tblGrid>
                <a:gridCol w="1944216"/>
                <a:gridCol w="4104456"/>
              </a:tblGrid>
              <a:tr h="270017">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8004175" algn="l"/>
                        </a:tabLst>
                      </a:pPr>
                      <a:r>
                        <a:rPr kumimoji="0" lang="en-GB" sz="1200" b="1" i="0" u="none" strike="noStrike" cap="none" normalizeH="0" baseline="0" dirty="0" smtClean="0">
                          <a:ln>
                            <a:noFill/>
                          </a:ln>
                          <a:solidFill>
                            <a:schemeClr val="tx1"/>
                          </a:solidFill>
                          <a:effectLst/>
                          <a:latin typeface="+mn-lt"/>
                          <a:cs typeface="Times New Roman" pitchFamily="18" charset="0"/>
                        </a:rPr>
                        <a:t>KEY WORD</a:t>
                      </a:r>
                    </a:p>
                  </a:txBody>
                  <a:tcPr marL="20053" marR="20053" marT="0" marB="0" anchor="ctr"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8004175" algn="l"/>
                        </a:tabLst>
                      </a:pPr>
                      <a:r>
                        <a:rPr kumimoji="0" lang="en-GB" sz="1200" b="1" i="0" u="none" strike="noStrike" cap="none" normalizeH="0" baseline="0" dirty="0" smtClean="0">
                          <a:ln>
                            <a:noFill/>
                          </a:ln>
                          <a:solidFill>
                            <a:schemeClr val="tx1"/>
                          </a:solidFill>
                          <a:effectLst/>
                          <a:latin typeface="+mn-lt"/>
                          <a:cs typeface="Times New Roman" pitchFamily="18" charset="0"/>
                        </a:rPr>
                        <a:t>MEANING</a:t>
                      </a:r>
                    </a:p>
                  </a:txBody>
                  <a:tcPr marL="20053" marR="2005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defRPr/>
                      </a:pPr>
                      <a:endParaRPr lang="en-GB" sz="1200" dirty="0" smtClean="0">
                        <a:latin typeface="+mn-lt"/>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algn="ctr"/>
                      <a:endParaRPr lang="en-GB" sz="1200" dirty="0">
                        <a:latin typeface="+mn-lt"/>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algn="ctr"/>
                      <a:endParaRPr lang="en-GB" sz="1200" dirty="0">
                        <a:latin typeface="+mn-lt"/>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algn="ctr"/>
                      <a:endParaRPr lang="en-GB" sz="1200" dirty="0">
                        <a:latin typeface="+mn-lt"/>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algn="ctr"/>
                      <a:endParaRPr lang="en-GB" sz="1200" dirty="0">
                        <a:latin typeface="+mn-lt"/>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Footer Placeholder 4"/>
          <p:cNvSpPr>
            <a:spLocks noGrp="1"/>
          </p:cNvSpPr>
          <p:nvPr>
            <p:ph type="ftr" sz="quarter" idx="11"/>
          </p:nvPr>
        </p:nvSpPr>
        <p:spPr>
          <a:xfrm>
            <a:off x="0" y="0"/>
            <a:ext cx="6858000" cy="323528"/>
          </a:xfrm>
        </p:spPr>
        <p:txBody>
          <a:bodyPr/>
          <a:lstStyle/>
          <a:p>
            <a:r>
              <a:rPr lang="en-GB" sz="1000" b="1" dirty="0" smtClean="0"/>
              <a:t>RUSSIA IN REVOLUTION 1917-1924	GLOSSARY</a:t>
            </a:r>
            <a:endParaRPr lang="en-GB" sz="10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4</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8046720"/>
        </p:xfrm>
        <a:graphic>
          <a:graphicData uri="http://schemas.openxmlformats.org/drawingml/2006/table">
            <a:tbl>
              <a:tblPr firstRow="1" bandRow="1">
                <a:tableStyleId>{5C22544A-7EE6-4342-B048-85BDC9FD1C3A}</a:tableStyleId>
              </a:tblPr>
              <a:tblGrid>
                <a:gridCol w="6858000"/>
              </a:tblGrid>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dirty="0" smtClean="0"/>
                        <a:t>               Vladimir Lenin (political</a:t>
                      </a:r>
                      <a:r>
                        <a:rPr lang="en-GB" sz="1000" baseline="0" dirty="0" smtClean="0"/>
                        <a:t> leader of the Bolshevik Party</a:t>
                      </a:r>
                      <a:r>
                        <a:rPr lang="en-GB" sz="1000" dirty="0" smtClean="0"/>
                        <a:t>)</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dirty="0" smtClean="0"/>
                        <a:t>               </a:t>
                      </a:r>
                      <a:r>
                        <a:rPr lang="en-GB" sz="1000" b="0" dirty="0" smtClean="0"/>
                        <a:t>Throughout 1917, how popular were</a:t>
                      </a:r>
                      <a:endParaRPr lang="en-GB" sz="10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0" dirty="0" smtClean="0"/>
                        <a:t>                                                the Bolsheviks                                                                                the Soviet</a:t>
                      </a:r>
                      <a:endParaRPr lang="en-GB" sz="10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b="0" dirty="0" smtClean="0"/>
                        <a:t>MAR</a:t>
                      </a:r>
                      <a:endParaRPr lang="en-GB" sz="10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APR</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MAY</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JUNE</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t>JULY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AUG</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SEPT</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            What was the April Thesis?</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           </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aseline="0" dirty="0" smtClean="0"/>
                        <a:t>            </a:t>
                      </a:r>
                      <a:r>
                        <a:rPr lang="en-GB" sz="1000" dirty="0" smtClean="0"/>
                        <a:t>What were the July Days?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          </a:t>
                      </a:r>
                      <a:r>
                        <a:rPr lang="en-GB" sz="1000" baseline="0" dirty="0" smtClean="0"/>
                        <a:t> </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            What was the </a:t>
                      </a:r>
                      <a:r>
                        <a:rPr lang="en-GB" sz="1000" dirty="0" err="1" smtClean="0"/>
                        <a:t>Kornilov</a:t>
                      </a:r>
                      <a:r>
                        <a:rPr lang="en-GB" sz="1000" dirty="0" smtClean="0"/>
                        <a:t> Affair</a:t>
                      </a:r>
                      <a:r>
                        <a:rPr lang="en-GB" sz="1000" baseline="0" dirty="0" smtClean="0"/>
                        <a:t> in August?</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April to October 1917</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15" name="Rectangle 14"/>
          <p:cNvSpPr/>
          <p:nvPr/>
        </p:nvSpPr>
        <p:spPr>
          <a:xfrm>
            <a:off x="0" y="755576"/>
            <a:ext cx="7101408" cy="1728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4818" name="Picture 2" descr="http://t1.gstatic.com/images?q=tbn:ANd9GcT67OiulWNZPG3ktTEAnDGG1GXLUfC68dQEM5m8GdaESHf3lDi8iA"/>
          <p:cNvPicPr>
            <a:picLocks noChangeAspect="1" noChangeArrowheads="1"/>
          </p:cNvPicPr>
          <p:nvPr/>
        </p:nvPicPr>
        <p:blipFill>
          <a:blip r:embed="rId3"/>
          <a:srcRect/>
          <a:stretch>
            <a:fillRect/>
          </a:stretch>
        </p:blipFill>
        <p:spPr bwMode="auto">
          <a:xfrm>
            <a:off x="494680" y="1005036"/>
            <a:ext cx="1350144" cy="1443776"/>
          </a:xfrm>
          <a:prstGeom prst="rect">
            <a:avLst/>
          </a:prstGeom>
          <a:noFill/>
        </p:spPr>
      </p:pic>
      <p:sp>
        <p:nvSpPr>
          <p:cNvPr id="14" name="Oval Callout 13"/>
          <p:cNvSpPr/>
          <p:nvPr/>
        </p:nvSpPr>
        <p:spPr>
          <a:xfrm>
            <a:off x="2708920" y="899592"/>
            <a:ext cx="3168352" cy="1152128"/>
          </a:xfrm>
          <a:prstGeom prst="wedgeEllipseCallout">
            <a:avLst>
              <a:gd name="adj1" fmla="val -82687"/>
              <a:gd name="adj2" fmla="val 3639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Connector 7"/>
          <p:cNvCxnSpPr/>
          <p:nvPr/>
        </p:nvCxnSpPr>
        <p:spPr>
          <a:xfrm rot="5400000">
            <a:off x="-4005572" y="4410236"/>
            <a:ext cx="882047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6200000" flipH="1">
            <a:off x="1592795" y="4824027"/>
            <a:ext cx="3672410" cy="3"/>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5</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8046720"/>
        </p:xfrm>
        <a:graphic>
          <a:graphicData uri="http://schemas.openxmlformats.org/drawingml/2006/table">
            <a:tbl>
              <a:tblPr firstRow="1" bandRow="1">
                <a:tableStyleId>{5C22544A-7EE6-4342-B048-85BDC9FD1C3A}</a:tableStyleId>
              </a:tblPr>
              <a:tblGrid>
                <a:gridCol w="6858000"/>
              </a:tblGrid>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algn="r"/>
                      <a:r>
                        <a:rPr lang="en-GB" sz="1000" dirty="0" smtClean="0"/>
                        <a:t>Alexander Kerensky (</a:t>
                      </a:r>
                      <a:r>
                        <a:rPr lang="en-GB" sz="1000" baseline="0" dirty="0" smtClean="0"/>
                        <a:t>leader of the Provisional Government</a:t>
                      </a:r>
                      <a:r>
                        <a:rPr lang="en-GB" sz="1000" dirty="0" smtClean="0"/>
                        <a:t>) </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t>                                </a:t>
                      </a: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dirty="0" smtClean="0"/>
                        <a:t>                                 The Provisional Government                                                                  The Tsar and his family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b="0" dirty="0" smtClean="0"/>
                        <a:t>MAR</a:t>
                      </a:r>
                      <a:endParaRPr lang="en-GB" sz="10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baseline="0" dirty="0" smtClean="0"/>
                        <a:t>                           </a:t>
                      </a:r>
                      <a:endParaRPr lang="en-GB" sz="1000" b="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b="0" baseline="0" dirty="0" smtClean="0"/>
                        <a:t>APR </a:t>
                      </a:r>
                      <a:endParaRPr lang="en-GB" sz="10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MAY</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JUNE</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t>JULY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AUG</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SEP</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t>            When did the popularity of these</a:t>
                      </a:r>
                      <a:r>
                        <a:rPr lang="en-GB" sz="1000" baseline="0" dirty="0" smtClean="0"/>
                        <a:t> groups change?</a:t>
                      </a: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            Can</a:t>
                      </a:r>
                      <a:r>
                        <a:rPr lang="en-GB" sz="1000" baseline="0" dirty="0" smtClean="0"/>
                        <a:t> you identify why these groups became more or less popular?</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            who or what</a:t>
                      </a:r>
                      <a:r>
                        <a:rPr lang="en-GB" sz="1000" baseline="0" dirty="0" smtClean="0"/>
                        <a:t> do you think was to blame for the failings of the Provisional Government?</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5" name="Rectangle 14"/>
          <p:cNvSpPr/>
          <p:nvPr/>
        </p:nvSpPr>
        <p:spPr>
          <a:xfrm>
            <a:off x="0" y="755576"/>
            <a:ext cx="7101408" cy="1728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Connector 7"/>
          <p:cNvCxnSpPr/>
          <p:nvPr/>
        </p:nvCxnSpPr>
        <p:spPr>
          <a:xfrm rot="5400000">
            <a:off x="-4005572" y="4410236"/>
            <a:ext cx="8820472"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34822" name="Picture 6"/>
          <p:cNvPicPr>
            <a:picLocks noChangeAspect="1" noChangeArrowheads="1"/>
          </p:cNvPicPr>
          <p:nvPr/>
        </p:nvPicPr>
        <p:blipFill>
          <a:blip r:embed="rId3"/>
          <a:srcRect/>
          <a:stretch>
            <a:fillRect/>
          </a:stretch>
        </p:blipFill>
        <p:spPr bwMode="auto">
          <a:xfrm>
            <a:off x="5373216" y="786492"/>
            <a:ext cx="1152128" cy="1711909"/>
          </a:xfrm>
          <a:prstGeom prst="rect">
            <a:avLst/>
          </a:prstGeom>
          <a:noFill/>
          <a:ln w="9525">
            <a:noFill/>
            <a:miter lim="800000"/>
            <a:headEnd/>
            <a:tailEnd/>
          </a:ln>
        </p:spPr>
      </p:pic>
      <p:sp>
        <p:nvSpPr>
          <p:cNvPr id="13" name="Rectangle 12"/>
          <p:cNvSpPr/>
          <p:nvPr/>
        </p:nvSpPr>
        <p:spPr>
          <a:xfrm>
            <a:off x="404664" y="251520"/>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To reca</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ll the April Thesis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Explain the reasons for the collapse of the Provisional Government</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14" name="Oval Callout 13"/>
          <p:cNvSpPr/>
          <p:nvPr/>
        </p:nvSpPr>
        <p:spPr>
          <a:xfrm>
            <a:off x="548680" y="755576"/>
            <a:ext cx="3888432" cy="1512168"/>
          </a:xfrm>
          <a:prstGeom prst="wedgeEllipseCallout">
            <a:avLst>
              <a:gd name="adj1" fmla="val 77700"/>
              <a:gd name="adj2" fmla="val 2970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 name="Straight Connector 16"/>
          <p:cNvCxnSpPr/>
          <p:nvPr/>
        </p:nvCxnSpPr>
        <p:spPr>
          <a:xfrm rot="16200000" flipH="1">
            <a:off x="1592796" y="4824028"/>
            <a:ext cx="3672408" cy="3"/>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6</a:t>
            </a:fld>
            <a:endParaRPr lang="en-GB" sz="1050" b="1" dirty="0"/>
          </a:p>
        </p:txBody>
      </p:sp>
      <p:sp>
        <p:nvSpPr>
          <p:cNvPr id="5" name="Footer Placeholder 4"/>
          <p:cNvSpPr>
            <a:spLocks noGrp="1"/>
          </p:cNvSpPr>
          <p:nvPr>
            <p:ph type="ftr" sz="quarter" idx="11"/>
          </p:nvPr>
        </p:nvSpPr>
        <p:spPr>
          <a:xfrm>
            <a:off x="0" y="35496"/>
            <a:ext cx="6858000" cy="323528"/>
          </a:xfrm>
        </p:spPr>
        <p:txBody>
          <a:bodyPr/>
          <a:lstStyle/>
          <a:p>
            <a:r>
              <a:rPr lang="en-GB" sz="1000" b="1" dirty="0" smtClean="0"/>
              <a:t>RUSSIA IN REVOLUTION 1917-1924</a:t>
            </a:r>
            <a:endParaRPr lang="en-GB" sz="1000" b="1" dirty="0"/>
          </a:p>
        </p:txBody>
      </p:sp>
      <p:sp>
        <p:nvSpPr>
          <p:cNvPr id="9" name="TextBox 8"/>
          <p:cNvSpPr txBox="1"/>
          <p:nvPr/>
        </p:nvSpPr>
        <p:spPr>
          <a:xfrm>
            <a:off x="332656" y="755576"/>
            <a:ext cx="6264696" cy="1938992"/>
          </a:xfrm>
          <a:prstGeom prst="rect">
            <a:avLst/>
          </a:prstGeom>
          <a:solidFill>
            <a:schemeClr val="bg1"/>
          </a:solidFill>
        </p:spPr>
        <p:txBody>
          <a:bodyPr wrap="square" rtlCol="0">
            <a:spAutoFit/>
          </a:bodyPr>
          <a:lstStyle/>
          <a:p>
            <a:r>
              <a:rPr lang="en-GB" sz="1200" b="1" i="1" dirty="0" smtClean="0"/>
              <a:t>General Peter </a:t>
            </a:r>
            <a:r>
              <a:rPr lang="en-GB" sz="1200" b="1" i="1" dirty="0" err="1" smtClean="0"/>
              <a:t>Wrangel</a:t>
            </a:r>
            <a:r>
              <a:rPr lang="en-GB" sz="1200" b="1" i="1" dirty="0" smtClean="0"/>
              <a:t> went to St. Petersburg after the February Revolution and the creation of the Provisional Government.</a:t>
            </a:r>
          </a:p>
          <a:p>
            <a:r>
              <a:rPr lang="en-GB" sz="1200" dirty="0" smtClean="0"/>
              <a:t>The first thing I noticed in Petersburg was lots of red ribbon. Everyone was wearing them - soldiers, students, chauffeurs, cab-drivers, middle-class folk, women, children, and many officers. </a:t>
            </a:r>
          </a:p>
          <a:p>
            <a:r>
              <a:rPr lang="en-GB" sz="1200" dirty="0" smtClean="0"/>
              <a:t>Men of some wealth and power as well, including old generals and former aides to the Tsar, wore it too.  I expressed my astonishment to an old comrade of mine at seeing him also wearing one. He tried to laugh it off, and said jokingly: "Why, my dear fellow, don't you know that it's the latest fashion?”  I considered this ridiculous ribbon  absolutely useless. Throughout my stay in the capital I wore the </a:t>
            </a:r>
            <a:r>
              <a:rPr lang="en-GB" sz="1200" b="1" dirty="0" err="1" smtClean="0"/>
              <a:t>Tsarevich</a:t>
            </a:r>
            <a:r>
              <a:rPr lang="en-GB" sz="1200" dirty="0" err="1" smtClean="0"/>
              <a:t>'s</a:t>
            </a:r>
            <a:r>
              <a:rPr lang="en-GB" sz="1200" dirty="0" smtClean="0"/>
              <a:t> badge, the distinguishing mark of my old regiment, on my epaulettes, and, of course, I wore no red rag.</a:t>
            </a:r>
            <a:endParaRPr lang="en-GB" sz="1200" dirty="0"/>
          </a:p>
        </p:txBody>
      </p:sp>
      <p:sp>
        <p:nvSpPr>
          <p:cNvPr id="11" name="TextBox 10"/>
          <p:cNvSpPr txBox="1"/>
          <p:nvPr/>
        </p:nvSpPr>
        <p:spPr>
          <a:xfrm>
            <a:off x="332656" y="7236296"/>
            <a:ext cx="6192688" cy="1569660"/>
          </a:xfrm>
          <a:prstGeom prst="rect">
            <a:avLst/>
          </a:prstGeom>
          <a:solidFill>
            <a:schemeClr val="bg1"/>
          </a:solidFill>
        </p:spPr>
        <p:txBody>
          <a:bodyPr wrap="square" rtlCol="0">
            <a:spAutoFit/>
          </a:bodyPr>
          <a:lstStyle/>
          <a:p>
            <a:r>
              <a:rPr lang="en-GB" sz="1200" b="1" i="1" dirty="0" smtClean="0"/>
              <a:t>Edward T. </a:t>
            </a:r>
            <a:r>
              <a:rPr lang="en-GB" sz="1200" b="1" i="1" dirty="0" err="1" smtClean="0"/>
              <a:t>Heald</a:t>
            </a:r>
            <a:r>
              <a:rPr lang="en-GB" sz="1200" b="1" i="1" dirty="0" smtClean="0"/>
              <a:t>, letter to his wife (2nd May, 1917)</a:t>
            </a:r>
          </a:p>
          <a:p>
            <a:r>
              <a:rPr lang="en-GB" sz="1200" dirty="0" smtClean="0"/>
              <a:t>The sudden burst of Bolshevik propaganda, which has developed during the past week, is made by Lenin who has just arrived from Switzerland. He came through Germany, and rumour is that he was looked after by Emperor Wilhelm (the German leader).  As he entered the country through Finland, he assaulted the soldiers and workingmen along the way with the most revolutionary propaganda. One of the Americans who came through on the same train told us how disheartening it was.  God knows what a task the Provisional Government has on hand without adding the trouble that Lenin can create.</a:t>
            </a:r>
            <a:endParaRPr lang="en-GB" dirty="0"/>
          </a:p>
        </p:txBody>
      </p:sp>
      <p:cxnSp>
        <p:nvCxnSpPr>
          <p:cNvPr id="14" name="Straight Connector 13"/>
          <p:cNvCxnSpPr/>
          <p:nvPr/>
        </p:nvCxnSpPr>
        <p:spPr>
          <a:xfrm>
            <a:off x="0" y="2914228"/>
            <a:ext cx="6858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0" y="5146476"/>
            <a:ext cx="6858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32656" y="3218364"/>
            <a:ext cx="6120680" cy="1569660"/>
          </a:xfrm>
          <a:prstGeom prst="rect">
            <a:avLst/>
          </a:prstGeom>
          <a:noFill/>
        </p:spPr>
        <p:txBody>
          <a:bodyPr wrap="square" rtlCol="0">
            <a:spAutoFit/>
          </a:bodyPr>
          <a:lstStyle/>
          <a:p>
            <a:r>
              <a:rPr lang="en-GB" sz="1200" b="1" i="1" dirty="0" smtClean="0"/>
              <a:t>Soon after the February Revolution the journalist Harold Williams interviewed Alexander Kerensky.</a:t>
            </a:r>
          </a:p>
          <a:p>
            <a:r>
              <a:rPr lang="en-GB" sz="1200" dirty="0" smtClean="0"/>
              <a:t>Last week's ridiculous April Thesis, issued in the name of the Council of Workmen's Deputies (the Soviet), calling on the soldiers not to obey their officers, Kerensky (leader of the Provisional Government) sharply characterized as an act of provocation. There had been a few instances of grave disturbance of discipline, but the Minister was confident that this phase would soon pass. He declared: "The general effect of the freedom will, I am convinced, be to give an immense boost to morale in the army, and so to shorten the war.”</a:t>
            </a:r>
          </a:p>
        </p:txBody>
      </p:sp>
      <p:sp>
        <p:nvSpPr>
          <p:cNvPr id="20" name="Rectangle 19"/>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April to October 1917</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22" name="TextBox 21"/>
          <p:cNvSpPr txBox="1"/>
          <p:nvPr/>
        </p:nvSpPr>
        <p:spPr>
          <a:xfrm>
            <a:off x="332656" y="5286271"/>
            <a:ext cx="6264696" cy="1661993"/>
          </a:xfrm>
          <a:prstGeom prst="rect">
            <a:avLst/>
          </a:prstGeom>
          <a:noFill/>
        </p:spPr>
        <p:txBody>
          <a:bodyPr wrap="square" rtlCol="0">
            <a:spAutoFit/>
          </a:bodyPr>
          <a:lstStyle/>
          <a:p>
            <a:r>
              <a:rPr lang="en-GB" sz="1200" b="1" i="1" dirty="0" smtClean="0"/>
              <a:t>After meeting George Lvov, the British diplomat, George Buchanan, sent a report on their discussions to the Foreign Office (8th April, 1917)</a:t>
            </a:r>
          </a:p>
          <a:p>
            <a:r>
              <a:rPr lang="en-GB" sz="1200" dirty="0" smtClean="0"/>
              <a:t>Lvov (in the Provisional Government) does not favour the idea of taking strong measures at present, either against the Soviet or the Bolsheviks. I told him that the Provisional Government would never be in charge of the situation as long as they allowed themselves to be told what to do by the Soviet, he said that the Soviet would die a natural death, and the army will then carry on fighting in the war against Germany&lt; even better than they did under the Tsar. </a:t>
            </a:r>
          </a:p>
          <a:p>
            <a:endParaRPr lang="en-GB" dirty="0"/>
          </a:p>
        </p:txBody>
      </p:sp>
      <p:cxnSp>
        <p:nvCxnSpPr>
          <p:cNvPr id="24" name="Straight Connector 23"/>
          <p:cNvCxnSpPr/>
          <p:nvPr/>
        </p:nvCxnSpPr>
        <p:spPr>
          <a:xfrm>
            <a:off x="44624" y="6946676"/>
            <a:ext cx="68580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7</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sp>
        <p:nvSpPr>
          <p:cNvPr id="7" name="Rectangle 6"/>
          <p:cNvSpPr/>
          <p:nvPr/>
        </p:nvSpPr>
        <p:spPr>
          <a:xfrm>
            <a:off x="404664" y="251520"/>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To reca</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ll the April Thesis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Explain the reasons for the collapse of the Provisional Government</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cxnSp>
        <p:nvCxnSpPr>
          <p:cNvPr id="14" name="Straight Connector 13"/>
          <p:cNvCxnSpPr/>
          <p:nvPr/>
        </p:nvCxnSpPr>
        <p:spPr>
          <a:xfrm>
            <a:off x="0" y="3058244"/>
            <a:ext cx="6858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7384" y="5004048"/>
            <a:ext cx="6858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7384" y="6730652"/>
            <a:ext cx="6858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32656" y="792158"/>
            <a:ext cx="6264696" cy="2123658"/>
          </a:xfrm>
          <a:prstGeom prst="rect">
            <a:avLst/>
          </a:prstGeom>
          <a:solidFill>
            <a:schemeClr val="bg1"/>
          </a:solidFill>
        </p:spPr>
        <p:txBody>
          <a:bodyPr wrap="square" rtlCol="0">
            <a:spAutoFit/>
          </a:bodyPr>
          <a:lstStyle/>
          <a:p>
            <a:r>
              <a:rPr lang="en-GB" sz="1200" b="1" i="1" dirty="0" smtClean="0"/>
              <a:t>Albert Rhys Williams described the arrival of troops to put down the Bolshevik uprising in July, 1917, in his book, Through the Russian Revolution.</a:t>
            </a:r>
          </a:p>
          <a:p>
            <a:r>
              <a:rPr lang="en-GB" sz="1200" dirty="0" smtClean="0"/>
              <a:t>On the third day the troops arrive. Bicycle battalions, the reserve regiments, and then the long grim lines of horsemen, the sun glancing on the tips of their lances. They are the Cossacks, ancient foes of the revolutionists, bring dread to the workers and the joy to the middle class. The avenues are filled now with middle-class crowds cheering the Cossacks, crying "Shoot the rabble". "String up the Bolsheviks". </a:t>
            </a:r>
          </a:p>
          <a:p>
            <a:r>
              <a:rPr lang="en-GB" sz="1200" dirty="0" smtClean="0"/>
              <a:t>A wave of reaction runs through the city. The Bolshevik papers are closed down. Fake documents saying that the Bolsheviks are German agents are handled to the journalists. Leaders like Trotsky are thrown into prison. Lenin is forced to flee, everywhere there are assaults and murder of working class men.</a:t>
            </a:r>
            <a:endParaRPr lang="en-GB" sz="1200" dirty="0"/>
          </a:p>
        </p:txBody>
      </p:sp>
      <p:sp>
        <p:nvSpPr>
          <p:cNvPr id="17" name="TextBox 16"/>
          <p:cNvSpPr txBox="1"/>
          <p:nvPr/>
        </p:nvSpPr>
        <p:spPr>
          <a:xfrm>
            <a:off x="332656" y="3331021"/>
            <a:ext cx="6237312" cy="1384995"/>
          </a:xfrm>
          <a:prstGeom prst="rect">
            <a:avLst/>
          </a:prstGeom>
          <a:solidFill>
            <a:schemeClr val="bg1"/>
          </a:solidFill>
        </p:spPr>
        <p:txBody>
          <a:bodyPr wrap="square" rtlCol="0">
            <a:spAutoFit/>
          </a:bodyPr>
          <a:lstStyle/>
          <a:p>
            <a:r>
              <a:rPr lang="en-GB" sz="1200" b="1" i="1" dirty="0" smtClean="0"/>
              <a:t>During the summer of 1917 George Buchanan became concerned about the survival of the Provisional Government.</a:t>
            </a:r>
          </a:p>
          <a:p>
            <a:r>
              <a:rPr lang="en-GB" sz="1200" dirty="0" smtClean="0"/>
              <a:t>Ministers of the Provisional Government are working themselves to death, and have the best intentions; but, though I am always being told that their position is becoming stronger, I see no signs of their asserting their authority. The Soviet continues to act as if it were the Government.</a:t>
            </a:r>
          </a:p>
          <a:p>
            <a:r>
              <a:rPr lang="en-GB" sz="1200" dirty="0" smtClean="0"/>
              <a:t>The military outlook is most discouraging. Nor do I take an optimistic view of the immediate future of the country.</a:t>
            </a:r>
            <a:endParaRPr lang="en-GB" sz="1200" dirty="0"/>
          </a:p>
        </p:txBody>
      </p:sp>
      <p:sp>
        <p:nvSpPr>
          <p:cNvPr id="18" name="TextBox 17"/>
          <p:cNvSpPr txBox="1"/>
          <p:nvPr/>
        </p:nvSpPr>
        <p:spPr>
          <a:xfrm>
            <a:off x="332656" y="5243879"/>
            <a:ext cx="6264696" cy="1200329"/>
          </a:xfrm>
          <a:prstGeom prst="rect">
            <a:avLst/>
          </a:prstGeom>
          <a:noFill/>
        </p:spPr>
        <p:txBody>
          <a:bodyPr wrap="square" rtlCol="0">
            <a:spAutoFit/>
          </a:bodyPr>
          <a:lstStyle/>
          <a:p>
            <a:r>
              <a:rPr lang="en-GB" sz="1200" b="1" i="1" dirty="0" smtClean="0"/>
              <a:t>Harold Williams, Daily Chronicle (29th September, 1917)</a:t>
            </a:r>
          </a:p>
          <a:p>
            <a:r>
              <a:rPr lang="en-GB" sz="1200" dirty="0" smtClean="0"/>
              <a:t>The </a:t>
            </a:r>
            <a:r>
              <a:rPr lang="en-GB" sz="1200" b="1" dirty="0" err="1" smtClean="0"/>
              <a:t>Kornilov</a:t>
            </a:r>
            <a:r>
              <a:rPr lang="en-GB" sz="1200" b="1" dirty="0" smtClean="0"/>
              <a:t> Affair </a:t>
            </a:r>
            <a:r>
              <a:rPr lang="en-GB" sz="1200" dirty="0" smtClean="0"/>
              <a:t>has intensified mutual distrust and completed the work of destruction. The Government is shadowy and unreal. The power now lies in the hands of the Soviets, and therefore the influence of the Bolsheviks has increased enormously. Kerensky has returned from Headquarters, but his prestige has declined, and he is not actively supported either by the right or by the left. </a:t>
            </a:r>
          </a:p>
        </p:txBody>
      </p:sp>
      <p:sp>
        <p:nvSpPr>
          <p:cNvPr id="19" name="TextBox 18"/>
          <p:cNvSpPr txBox="1"/>
          <p:nvPr/>
        </p:nvSpPr>
        <p:spPr>
          <a:xfrm>
            <a:off x="315416" y="6868705"/>
            <a:ext cx="6353944" cy="1015663"/>
          </a:xfrm>
          <a:prstGeom prst="rect">
            <a:avLst/>
          </a:prstGeom>
          <a:noFill/>
        </p:spPr>
        <p:txBody>
          <a:bodyPr wrap="square" rtlCol="0">
            <a:spAutoFit/>
          </a:bodyPr>
          <a:lstStyle/>
          <a:p>
            <a:r>
              <a:rPr lang="en-GB" sz="1200" b="1" i="1" dirty="0" smtClean="0"/>
              <a:t>Arthur </a:t>
            </a:r>
            <a:r>
              <a:rPr lang="en-GB" sz="1200" b="1" i="1" dirty="0" err="1" smtClean="0"/>
              <a:t>Ransome</a:t>
            </a:r>
            <a:r>
              <a:rPr lang="en-GB" sz="1200" b="1" i="1" dirty="0" smtClean="0"/>
              <a:t> was in Russia during the October Revolution. </a:t>
            </a:r>
          </a:p>
          <a:p>
            <a:r>
              <a:rPr lang="en-GB" sz="1200" dirty="0" smtClean="0"/>
              <a:t>Before the end of August it was obvious that there would be a Bolshevik majority in the Soviets. During the </a:t>
            </a:r>
            <a:r>
              <a:rPr lang="en-GB" sz="1200" b="1" dirty="0" smtClean="0"/>
              <a:t>'July Days'</a:t>
            </a:r>
            <a:r>
              <a:rPr lang="en-GB" sz="1200" dirty="0" smtClean="0"/>
              <a:t> the weakness of the Government had been obvious. Kerensky had been weakened by the double failure, military and diplomatic and defeats in the War. Both these failures had brought new strength to the Bolsheviks, and a swing to the left wing was inevitable.</a:t>
            </a:r>
          </a:p>
        </p:txBody>
      </p:sp>
      <p:sp>
        <p:nvSpPr>
          <p:cNvPr id="20" name="TextBox 19"/>
          <p:cNvSpPr txBox="1"/>
          <p:nvPr/>
        </p:nvSpPr>
        <p:spPr>
          <a:xfrm>
            <a:off x="476672" y="8028384"/>
            <a:ext cx="5832648" cy="738664"/>
          </a:xfrm>
          <a:prstGeom prst="rect">
            <a:avLst/>
          </a:prstGeom>
          <a:solidFill>
            <a:schemeClr val="bg1">
              <a:lumMod val="75000"/>
            </a:schemeClr>
          </a:solidFill>
        </p:spPr>
        <p:txBody>
          <a:bodyPr wrap="square" rtlCol="0">
            <a:spAutoFit/>
          </a:bodyPr>
          <a:lstStyle/>
          <a:p>
            <a:pPr algn="ctr"/>
            <a:r>
              <a:rPr lang="en-GB" sz="1400" b="1" dirty="0" smtClean="0"/>
              <a:t>TOP TIP for a C Grade – </a:t>
            </a:r>
            <a:r>
              <a:rPr lang="en-GB" sz="1400" dirty="0" smtClean="0"/>
              <a:t>All of the sources are in order of when they happened.  Can you work out who likes and who dislikes the Provisional Government?</a:t>
            </a:r>
            <a:endParaRPr lang="en-GB" sz="1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8</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611560"/>
          <a:ext cx="6858000" cy="8237096"/>
        </p:xfrm>
        <a:graphic>
          <a:graphicData uri="http://schemas.openxmlformats.org/drawingml/2006/table">
            <a:tbl>
              <a:tblPr firstRow="1" bandRow="1">
                <a:tableStyleId>{5C22544A-7EE6-4342-B048-85BDC9FD1C3A}</a:tableStyleId>
              </a:tblPr>
              <a:tblGrid>
                <a:gridCol w="6858000"/>
              </a:tblGrid>
              <a:tr h="448314">
                <a:tc>
                  <a:txBody>
                    <a:bodyPr/>
                    <a:lstStyle/>
                    <a:p>
                      <a:pPr algn="ctr"/>
                      <a:r>
                        <a:rPr lang="en-GB" sz="1800" b="1" kern="1200" dirty="0" smtClean="0">
                          <a:solidFill>
                            <a:schemeClr val="tx1"/>
                          </a:solidFill>
                          <a:latin typeface="+mn-lt"/>
                          <a:ea typeface="+mn-ea"/>
                          <a:cs typeface="+mn-cs"/>
                        </a:rPr>
                        <a:t>The Treaty of Brest-Litovsk, March 1918</a:t>
                      </a:r>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10448">
                <a:tc>
                  <a:txBody>
                    <a:bodyPr/>
                    <a:lstStyle/>
                    <a:p>
                      <a:pPr algn="just"/>
                      <a:r>
                        <a:rPr lang="en-GB" sz="1600" kern="1200" dirty="0" smtClean="0">
                          <a:solidFill>
                            <a:schemeClr val="dk1"/>
                          </a:solidFill>
                          <a:latin typeface="+mn-lt"/>
                          <a:ea typeface="+mn-ea"/>
                          <a:cs typeface="+mn-cs"/>
                        </a:rPr>
                        <a:t>Russia fought against Germany during World War I. However, in  February 1918 Russia surrendered to Germany. The Russian army had collapsed and the Russians were forced to sign a peace treaty against their will. Below are three sources about the Brest-Litovsk Treaty of March 1918. (A treaty is a peace agreement between countries.)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478142">
                <a:tc>
                  <a:txBody>
                    <a:bodyPr/>
                    <a:lstStyle/>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3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HOMEWORK</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5121" name="Picture 1" descr="220px-Armisticebrestlitovsk[1]"/>
          <p:cNvPicPr>
            <a:picLocks noChangeAspect="1" noChangeArrowheads="1"/>
          </p:cNvPicPr>
          <p:nvPr/>
        </p:nvPicPr>
        <p:blipFill>
          <a:blip r:embed="rId3"/>
          <a:srcRect/>
          <a:stretch>
            <a:fillRect/>
          </a:stretch>
        </p:blipFill>
        <p:spPr bwMode="auto">
          <a:xfrm>
            <a:off x="188640" y="2699792"/>
            <a:ext cx="2808312" cy="4381486"/>
          </a:xfrm>
          <a:prstGeom prst="rect">
            <a:avLst/>
          </a:prstGeom>
          <a:noFill/>
          <a:ln w="9525" algn="in">
            <a:solidFill>
              <a:srgbClr val="000000"/>
            </a:solidFill>
            <a:miter lim="800000"/>
            <a:headEnd/>
            <a:tailEnd/>
          </a:ln>
          <a:effectLst/>
        </p:spPr>
      </p:pic>
      <p:sp>
        <p:nvSpPr>
          <p:cNvPr id="5122" name="Text Box 2"/>
          <p:cNvSpPr txBox="1">
            <a:spLocks noChangeArrowheads="1"/>
          </p:cNvSpPr>
          <p:nvPr/>
        </p:nvSpPr>
        <p:spPr bwMode="auto">
          <a:xfrm>
            <a:off x="188640" y="7164288"/>
            <a:ext cx="2880320" cy="1008112"/>
          </a:xfrm>
          <a:prstGeom prst="rect">
            <a:avLst/>
          </a:prstGeom>
          <a:solidFill>
            <a:schemeClr val="bg1"/>
          </a:solidFill>
          <a:ln w="317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mj-lt"/>
              </a:rPr>
              <a:t>Source A</a:t>
            </a:r>
            <a:r>
              <a:rPr kumimoji="0" lang="en-GB" sz="1400" b="0" i="0" u="none" strike="noStrike" cap="none" normalizeH="0" baseline="0" dirty="0" smtClean="0">
                <a:ln>
                  <a:noFill/>
                </a:ln>
                <a:solidFill>
                  <a:srgbClr val="000000"/>
                </a:solidFill>
                <a:effectLst/>
                <a:latin typeface="+mj-lt"/>
              </a:rPr>
              <a:t>: A map  of Russia. The shaded area shows the  amount of land they were forced to hand over to Germany.</a:t>
            </a:r>
            <a:endParaRPr kumimoji="0" lang="en-US" sz="1400" b="0" i="0" u="none" strike="noStrike" cap="none" normalizeH="0" baseline="0" dirty="0" smtClean="0">
              <a:ln>
                <a:noFill/>
              </a:ln>
              <a:solidFill>
                <a:schemeClr val="tx1"/>
              </a:solidFill>
              <a:effectLst/>
              <a:latin typeface="+mj-lt"/>
            </a:endParaRPr>
          </a:p>
        </p:txBody>
      </p:sp>
      <p:sp>
        <p:nvSpPr>
          <p:cNvPr id="5123" name="Text Box 3"/>
          <p:cNvSpPr txBox="1">
            <a:spLocks noChangeArrowheads="1"/>
          </p:cNvSpPr>
          <p:nvPr/>
        </p:nvSpPr>
        <p:spPr bwMode="auto">
          <a:xfrm>
            <a:off x="3140968" y="2411760"/>
            <a:ext cx="3527871" cy="2880320"/>
          </a:xfrm>
          <a:prstGeom prst="rect">
            <a:avLst/>
          </a:prstGeom>
          <a:solidFill>
            <a:schemeClr val="bg1"/>
          </a:solidFill>
          <a:ln w="317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smtClean="0">
                <a:ln>
                  <a:noFill/>
                </a:ln>
                <a:solidFill>
                  <a:srgbClr val="000000"/>
                </a:solidFill>
                <a:effectLst/>
              </a:rPr>
              <a:t>Source B</a:t>
            </a:r>
            <a:r>
              <a:rPr kumimoji="0" lang="en-GB" b="0" i="0" u="none" strike="noStrike" cap="none" normalizeH="0" baseline="0" dirty="0" smtClean="0">
                <a:ln>
                  <a:noFill/>
                </a:ln>
                <a:solidFill>
                  <a:srgbClr val="000000"/>
                </a:solidFill>
                <a:effectLst/>
              </a:rPr>
              <a:t>: Russia’s losses in numbers. This was what Russia had to hand over to Germany under the terms of the treaty:</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b="0" i="0" u="none" strike="noStrike" cap="none" normalizeH="0" baseline="0" dirty="0" smtClean="0">
                <a:ln>
                  <a:noFill/>
                </a:ln>
                <a:solidFill>
                  <a:srgbClr val="000000"/>
                </a:solidFill>
                <a:effectLst/>
              </a:rPr>
              <a:t>34% of its population</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b="0" i="0" u="none" strike="noStrike" cap="none" normalizeH="0" baseline="0" dirty="0" smtClean="0">
                <a:ln>
                  <a:noFill/>
                </a:ln>
                <a:solidFill>
                  <a:srgbClr val="000000"/>
                </a:solidFill>
                <a:effectLst/>
              </a:rPr>
              <a:t>32% of its agricultural (farming) land</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b="0" i="0" u="none" strike="noStrike" cap="none" normalizeH="0" baseline="0" dirty="0" smtClean="0">
                <a:ln>
                  <a:noFill/>
                </a:ln>
                <a:solidFill>
                  <a:srgbClr val="000000"/>
                </a:solidFill>
                <a:effectLst/>
              </a:rPr>
              <a:t>54% of its industry (manufacturing)</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b="0" i="0" u="none" strike="noStrike" cap="none" normalizeH="0" baseline="0" dirty="0" smtClean="0">
                <a:ln>
                  <a:noFill/>
                </a:ln>
                <a:solidFill>
                  <a:srgbClr val="000000"/>
                </a:solidFill>
                <a:effectLst/>
              </a:rPr>
              <a:t>26% of its railways</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b="0" i="0" u="none" strike="noStrike" cap="none" normalizeH="0" baseline="0" dirty="0" smtClean="0">
                <a:ln>
                  <a:noFill/>
                </a:ln>
                <a:solidFill>
                  <a:srgbClr val="000000"/>
                </a:solidFill>
                <a:effectLst/>
              </a:rPr>
              <a:t>89% of its coalmines</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b="0" i="0" u="none" strike="noStrike" cap="none" normalizeH="0" baseline="0" dirty="0" smtClean="0">
                <a:ln>
                  <a:noFill/>
                </a:ln>
                <a:solidFill>
                  <a:srgbClr val="000000"/>
                </a:solidFill>
                <a:effectLst/>
              </a:rPr>
              <a:t>A fine of 300 million gold roubles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dirty="0" smtClean="0">
              <a:ln>
                <a:noFill/>
              </a:ln>
              <a:solidFill>
                <a:srgbClr val="000000"/>
              </a:solidFill>
              <a:effectLst/>
              <a:latin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ndParaRPr>
          </a:p>
        </p:txBody>
      </p:sp>
      <p:sp>
        <p:nvSpPr>
          <p:cNvPr id="5124" name="Text Box 4"/>
          <p:cNvSpPr txBox="1">
            <a:spLocks noChangeArrowheads="1"/>
          </p:cNvSpPr>
          <p:nvPr/>
        </p:nvSpPr>
        <p:spPr bwMode="auto">
          <a:xfrm>
            <a:off x="3186113" y="5436096"/>
            <a:ext cx="3483247" cy="2952328"/>
          </a:xfrm>
          <a:prstGeom prst="rect">
            <a:avLst/>
          </a:prstGeom>
          <a:solidFill>
            <a:schemeClr val="bg1"/>
          </a:solidFill>
          <a:ln w="317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smtClean="0">
                <a:ln>
                  <a:noFill/>
                </a:ln>
                <a:solidFill>
                  <a:srgbClr val="000000"/>
                </a:solidFill>
                <a:effectLst/>
              </a:rPr>
              <a:t>Source C</a:t>
            </a:r>
            <a:r>
              <a:rPr kumimoji="0" lang="en-GB" b="0" i="1" u="none" strike="noStrike" cap="none" normalizeH="0" baseline="0" dirty="0" smtClean="0">
                <a:ln>
                  <a:noFill/>
                </a:ln>
                <a:solidFill>
                  <a:srgbClr val="000000"/>
                </a:solidFill>
                <a:effectLst/>
              </a:rPr>
              <a:t>:  The diary entry of  a German army officer named Herbert </a:t>
            </a:r>
            <a:r>
              <a:rPr kumimoji="0" lang="en-GB" b="0" i="1" u="none" strike="noStrike" cap="none" normalizeH="0" baseline="0" dirty="0" err="1" smtClean="0">
                <a:ln>
                  <a:noFill/>
                </a:ln>
                <a:solidFill>
                  <a:srgbClr val="000000"/>
                </a:solidFill>
                <a:effectLst/>
              </a:rPr>
              <a:t>Sulzbach</a:t>
            </a:r>
            <a:r>
              <a:rPr kumimoji="0" lang="en-GB" b="0" i="1" u="none" strike="noStrike" cap="none" normalizeH="0" baseline="0" dirty="0" smtClean="0">
                <a:ln>
                  <a:noFill/>
                </a:ln>
                <a:solidFill>
                  <a:srgbClr val="000000"/>
                </a:solidFill>
                <a:effectLst/>
              </a:rPr>
              <a:t> from the 3rd March 1918.</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b="0" i="0" u="none" strike="noStrike" cap="none" normalizeH="0" baseline="0" dirty="0" smtClean="0">
              <a:ln>
                <a:noFill/>
              </a:ln>
              <a:solidFill>
                <a:srgbClr val="000000"/>
              </a:solidFill>
              <a:effectLst/>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GB" b="0" i="0" u="none" strike="noStrike" cap="none" normalizeH="0" baseline="0" dirty="0" smtClean="0">
                <a:ln>
                  <a:noFill/>
                </a:ln>
                <a:solidFill>
                  <a:srgbClr val="000000"/>
                </a:solidFill>
                <a:effectLst/>
              </a:rPr>
              <a:t>‘The final peace treaty has been signed with Russia. Our conditions are hard and severe, but our quite exceptional victories entitle us to demand these...there is still some justice left. [in the world].’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dirty="0" smtClean="0">
              <a:ln>
                <a:noFill/>
              </a:ln>
              <a:solidFill>
                <a:srgbClr val="000000"/>
              </a:solidFill>
              <a:effectLst/>
              <a:latin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dirty="0" smtClean="0">
              <a:ln>
                <a:noFill/>
              </a:ln>
              <a:solidFill>
                <a:srgbClr val="000000"/>
              </a:solidFill>
              <a:effectLst/>
              <a:latin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9</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8077200"/>
        </p:xfrm>
        <a:graphic>
          <a:graphicData uri="http://schemas.openxmlformats.org/drawingml/2006/table">
            <a:tbl>
              <a:tblPr firstRow="1" bandRow="1">
                <a:tableStyleId>{5C22544A-7EE6-4342-B048-85BDC9FD1C3A}</a:tableStyleId>
              </a:tblPr>
              <a:tblGrid>
                <a:gridCol w="6858000"/>
              </a:tblGrid>
              <a:tr h="205877">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dk1"/>
                          </a:solidFill>
                          <a:latin typeface="+mn-lt"/>
                          <a:ea typeface="+mn-ea"/>
                          <a:cs typeface="+mn-cs"/>
                        </a:rPr>
                        <a:t>3rd March 1918</a:t>
                      </a:r>
                      <a:endParaRPr lang="en-GB" sz="1200" kern="1200" dirty="0" smtClean="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nvGraphicFramePr>
        <p:xfrm>
          <a:off x="-171400" y="6012160"/>
          <a:ext cx="7200800" cy="2880321"/>
        </p:xfrm>
        <a:graphic>
          <a:graphicData uri="http://schemas.openxmlformats.org/drawingml/2006/table">
            <a:tbl>
              <a:tblPr firstRow="1" bandRow="1">
                <a:tableStyleId>{5C22544A-7EE6-4342-B048-85BDC9FD1C3A}</a:tableStyleId>
              </a:tblPr>
              <a:tblGrid>
                <a:gridCol w="1320960"/>
                <a:gridCol w="4655704"/>
                <a:gridCol w="1224136"/>
              </a:tblGrid>
              <a:tr h="960107">
                <a:tc>
                  <a:txBody>
                    <a:bodyPr/>
                    <a:lstStyle/>
                    <a:p>
                      <a:pPr algn="ctr"/>
                      <a:r>
                        <a:rPr lang="en-GB" sz="1400" b="1" dirty="0" smtClean="0">
                          <a:solidFill>
                            <a:schemeClr val="tx1"/>
                          </a:solidFill>
                          <a:latin typeface="Calibri" pitchFamily="34" charset="0"/>
                        </a:rPr>
                        <a:t>Medal</a:t>
                      </a:r>
                    </a:p>
                    <a:p>
                      <a:pPr algn="ctr"/>
                      <a:r>
                        <a:rPr lang="en-GB" sz="1400" b="1" i="1" dirty="0" smtClean="0">
                          <a:solidFill>
                            <a:schemeClr val="tx1"/>
                          </a:solidFill>
                          <a:latin typeface="Calibri" pitchFamily="34" charset="0"/>
                        </a:rPr>
                        <a:t>Positive Comment</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800" dirty="0" smtClean="0">
                        <a:solidFill>
                          <a:schemeClr val="tx1"/>
                        </a:solidFill>
                        <a:latin typeface="Calibri" pitchFamily="34" charset="0"/>
                      </a:endParaRPr>
                    </a:p>
                    <a:p>
                      <a:pPr algn="ctr"/>
                      <a:r>
                        <a:rPr lang="en-GB" sz="1800" dirty="0" smtClean="0">
                          <a:solidFill>
                            <a:schemeClr val="tx1"/>
                          </a:solidFill>
                          <a:latin typeface="Calibri" pitchFamily="34" charset="0"/>
                        </a:rPr>
                        <a:t>ATL</a:t>
                      </a:r>
                      <a:endParaRPr lang="en-GB" sz="14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baseline="0" dirty="0" smtClean="0">
                          <a:solidFill>
                            <a:schemeClr val="tx1"/>
                          </a:solidFill>
                          <a:latin typeface="Calibri" pitchFamily="34" charset="0"/>
                        </a:rPr>
                        <a:t>Mission</a:t>
                      </a:r>
                    </a:p>
                    <a:p>
                      <a:pPr algn="ctr"/>
                      <a:r>
                        <a:rPr lang="en-GB" sz="1400" b="1" i="1" baseline="0" dirty="0" smtClean="0">
                          <a:solidFill>
                            <a:schemeClr val="tx1"/>
                          </a:solidFill>
                          <a:latin typeface="Calibri" pitchFamily="34" charset="0"/>
                        </a:rPr>
                        <a:t>Way to Improve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dirty="0" smtClean="0">
                          <a:solidFill>
                            <a:schemeClr val="tx1"/>
                          </a:solidFill>
                          <a:latin typeface="Calibri" pitchFamily="34" charset="0"/>
                        </a:rPr>
                        <a:t>Student</a:t>
                      </a:r>
                      <a:r>
                        <a:rPr lang="en-GB" sz="1400" b="1" baseline="0" dirty="0" smtClean="0">
                          <a:solidFill>
                            <a:schemeClr val="tx1"/>
                          </a:solidFill>
                          <a:latin typeface="Calibri" pitchFamily="34" charset="0"/>
                        </a:rPr>
                        <a:t> Comment</a:t>
                      </a:r>
                    </a:p>
                    <a:p>
                      <a:pPr algn="ctr"/>
                      <a:r>
                        <a:rPr lang="en-GB" sz="1400" b="1" i="1" dirty="0" smtClean="0">
                          <a:solidFill>
                            <a:schemeClr val="tx1"/>
                          </a:solidFill>
                          <a:latin typeface="Calibri" pitchFamily="34" charset="0"/>
                        </a:rPr>
                        <a:t>What will you do next time?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7" name="Text Box 5"/>
          <p:cNvSpPr txBox="1">
            <a:spLocks noChangeArrowheads="1"/>
          </p:cNvSpPr>
          <p:nvPr/>
        </p:nvSpPr>
        <p:spPr bwMode="auto">
          <a:xfrm>
            <a:off x="116632" y="323528"/>
            <a:ext cx="4968552" cy="864096"/>
          </a:xfrm>
          <a:prstGeom prst="rect">
            <a:avLst/>
          </a:prstGeom>
          <a:solidFill>
            <a:schemeClr val="bg1"/>
          </a:solidFill>
          <a:ln w="3175" algn="in">
            <a:solidFill>
              <a:srgbClr val="000000"/>
            </a:solidFill>
            <a:prstDash val="dash"/>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smtClean="0">
                <a:ln>
                  <a:noFill/>
                </a:ln>
                <a:solidFill>
                  <a:srgbClr val="000000"/>
                </a:solidFill>
                <a:effectLst/>
              </a:rPr>
              <a:t>Activity: </a:t>
            </a:r>
            <a:r>
              <a:rPr kumimoji="0" lang="en-GB" sz="1200" b="0" i="0" u="none" strike="noStrike" cap="none" normalizeH="0" baseline="0" dirty="0" smtClean="0">
                <a:ln>
                  <a:noFill/>
                </a:ln>
                <a:solidFill>
                  <a:srgbClr val="000000"/>
                </a:solidFill>
                <a:effectLst/>
              </a:rPr>
              <a:t>Imagine your are a Russian  politician at the signing of the Brest– </a:t>
            </a:r>
            <a:r>
              <a:rPr kumimoji="0" lang="en-GB" sz="1200" b="0" i="0" u="none" strike="noStrike" cap="none" normalizeH="0" baseline="0" dirty="0" err="1" smtClean="0">
                <a:ln>
                  <a:noFill/>
                </a:ln>
                <a:solidFill>
                  <a:srgbClr val="000000"/>
                </a:solidFill>
                <a:effectLst/>
              </a:rPr>
              <a:t>Litovsk</a:t>
            </a:r>
            <a:r>
              <a:rPr kumimoji="0" lang="en-GB" sz="1200" b="0" i="0" u="none" strike="noStrike" cap="none" normalizeH="0" baseline="0" dirty="0" smtClean="0">
                <a:ln>
                  <a:noFill/>
                </a:ln>
                <a:solidFill>
                  <a:srgbClr val="000000"/>
                </a:solidFill>
                <a:effectLst/>
              </a:rPr>
              <a:t> Treaty. Write your own diary entry for the 3rd March 1918. In it include</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The key terms of the Treaty</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How you would feel about it (Upset? Angry?)</a:t>
            </a:r>
            <a:endParaRPr kumimoji="0" lang="en-US" sz="1800" b="0" i="0" u="none" strike="noStrike" cap="none" normalizeH="0" baseline="0" dirty="0" smtClean="0">
              <a:ln>
                <a:noFill/>
              </a:ln>
              <a:solidFill>
                <a:schemeClr val="tx1"/>
              </a:solidFill>
              <a:effectLs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483</TotalTime>
  <Words>3013</Words>
  <Application>Microsoft Office PowerPoint</Application>
  <PresentationFormat>On-screen Show (4:3)</PresentationFormat>
  <Paragraphs>427</Paragraphs>
  <Slides>23</Slides>
  <Notes>21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Russia in Revolution 1917-1924</dc:title>
  <dc:creator>grt2</dc:creator>
  <cp:lastModifiedBy>grt2</cp:lastModifiedBy>
  <cp:revision>13</cp:revision>
  <dcterms:created xsi:type="dcterms:W3CDTF">2012-10-06T14:41:45Z</dcterms:created>
  <dcterms:modified xsi:type="dcterms:W3CDTF">2012-11-05T17:48:59Z</dcterms:modified>
</cp:coreProperties>
</file>